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356" r:id="rId3"/>
    <p:sldId id="357" r:id="rId4"/>
    <p:sldId id="323" r:id="rId5"/>
    <p:sldId id="324" r:id="rId6"/>
    <p:sldId id="322" r:id="rId7"/>
    <p:sldId id="355" r:id="rId8"/>
    <p:sldId id="347" r:id="rId9"/>
    <p:sldId id="348" r:id="rId10"/>
    <p:sldId id="349" r:id="rId11"/>
    <p:sldId id="363" r:id="rId12"/>
    <p:sldId id="333" r:id="rId13"/>
    <p:sldId id="326" r:id="rId14"/>
    <p:sldId id="334" r:id="rId15"/>
    <p:sldId id="335" r:id="rId16"/>
    <p:sldId id="358" r:id="rId17"/>
    <p:sldId id="336" r:id="rId18"/>
    <p:sldId id="351" r:id="rId19"/>
    <p:sldId id="328" r:id="rId20"/>
    <p:sldId id="345" r:id="rId21"/>
    <p:sldId id="353" r:id="rId22"/>
    <p:sldId id="329" r:id="rId23"/>
    <p:sldId id="330" r:id="rId24"/>
    <p:sldId id="316" r:id="rId25"/>
    <p:sldId id="317" r:id="rId26"/>
    <p:sldId id="315" r:id="rId27"/>
    <p:sldId id="263" r:id="rId28"/>
    <p:sldId id="272" r:id="rId29"/>
    <p:sldId id="359" r:id="rId30"/>
    <p:sldId id="302" r:id="rId31"/>
    <p:sldId id="304" r:id="rId32"/>
    <p:sldId id="360" r:id="rId33"/>
    <p:sldId id="361" r:id="rId34"/>
    <p:sldId id="362" r:id="rId35"/>
    <p:sldId id="269" r:id="rId36"/>
    <p:sldId id="343" r:id="rId37"/>
    <p:sldId id="354" r:id="rId38"/>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0" autoAdjust="0"/>
    <p:restoredTop sz="94660"/>
  </p:normalViewPr>
  <p:slideViewPr>
    <p:cSldViewPr snapToGrid="0">
      <p:cViewPr varScale="1">
        <p:scale>
          <a:sx n="87" d="100"/>
          <a:sy n="87" d="100"/>
        </p:scale>
        <p:origin x="48" y="1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E3785A-2094-40E1-AB3F-8C19AB5891F1}" type="datetimeFigureOut">
              <a:rPr lang="zh-TW" altLang="en-US" smtClean="0"/>
              <a:t>2023/5/12</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067017-6510-42AE-BF25-F1161877382C}" type="slidenum">
              <a:rPr lang="zh-TW" altLang="en-US" smtClean="0"/>
              <a:t>‹#›</a:t>
            </a:fld>
            <a:endParaRPr lang="zh-TW" altLang="en-US"/>
          </a:p>
        </p:txBody>
      </p:sp>
    </p:spTree>
    <p:extLst>
      <p:ext uri="{BB962C8B-B14F-4D97-AF65-F5344CB8AC3E}">
        <p14:creationId xmlns:p14="http://schemas.microsoft.com/office/powerpoint/2010/main" val="3082890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152946-EA18-460B-BAE9-C86A95CECB4C}" type="slidenum">
              <a:rPr lang="en-US" altLang="zh-TW"/>
              <a:pPr/>
              <a:t>11</a:t>
            </a:fld>
            <a:endParaRPr lang="en-US" altLang="zh-TW"/>
          </a:p>
        </p:txBody>
      </p:sp>
      <p:sp>
        <p:nvSpPr>
          <p:cNvPr id="183298" name="Rectangle 2"/>
          <p:cNvSpPr>
            <a:spLocks noGrp="1" noRot="1" noChangeAspect="1" noChangeArrowheads="1" noTextEdit="1"/>
          </p:cNvSpPr>
          <p:nvPr>
            <p:ph type="sldImg"/>
          </p:nvPr>
        </p:nvSpPr>
        <p:spPr>
          <a:xfrm>
            <a:off x="139700" y="768350"/>
            <a:ext cx="6819900" cy="3836988"/>
          </a:xfrm>
          <a:ln/>
        </p:spPr>
      </p:sp>
      <p:sp>
        <p:nvSpPr>
          <p:cNvPr id="183299" name="Rectangle 3"/>
          <p:cNvSpPr>
            <a:spLocks noGrp="1" noChangeArrowheads="1"/>
          </p:cNvSpPr>
          <p:nvPr>
            <p:ph type="body" idx="1"/>
          </p:nvPr>
        </p:nvSpPr>
        <p:spPr/>
        <p:txBody>
          <a:bodyPr/>
          <a:lstStyle/>
          <a:p>
            <a:r>
              <a:rPr lang="zh-TW" altLang="en-US"/>
              <a:t>在監測的之前，我們要先釐清因果關係。有不良事件不代表就有副作用。任何一件事的「發生」，只要有時序關係，就是個不良事件。但是要說一件事情是「副作用」，意思就是這件事是疫苗「引起」的，有因果關係的。所以，偶和事件就可以是不良事件，但</a:t>
            </a:r>
            <a:r>
              <a:rPr lang="zh-TW" altLang="en-US" sz="1600">
                <a:latin typeface="標楷體" panose="03000509000000000000" pitchFamily="65" charset="-120"/>
              </a:rPr>
              <a:t>接種後急性過敏或休克，接種部位局部反應，再接種後發生相同事件，這就是副作用。</a:t>
            </a:r>
          </a:p>
          <a:p>
            <a:endParaRPr lang="en-US" altLang="zh-TW" sz="1600">
              <a:latin typeface="標楷體" panose="03000509000000000000" pitchFamily="65" charset="-120"/>
            </a:endParaRPr>
          </a:p>
        </p:txBody>
      </p:sp>
    </p:spTree>
    <p:extLst>
      <p:ext uri="{BB962C8B-B14F-4D97-AF65-F5344CB8AC3E}">
        <p14:creationId xmlns:p14="http://schemas.microsoft.com/office/powerpoint/2010/main" val="3467376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54C274-1E66-4A20-BB22-4C112091D002}" type="slidenum">
              <a:rPr lang="en-US" altLang="zh-TW"/>
              <a:pPr/>
              <a:t>29</a:t>
            </a:fld>
            <a:endParaRPr lang="en-US" altLang="zh-TW"/>
          </a:p>
        </p:txBody>
      </p:sp>
      <p:sp>
        <p:nvSpPr>
          <p:cNvPr id="185346" name="Rectangle 2"/>
          <p:cNvSpPr>
            <a:spLocks noGrp="1" noRot="1" noChangeAspect="1" noChangeArrowheads="1" noTextEdit="1"/>
          </p:cNvSpPr>
          <p:nvPr>
            <p:ph type="sldImg"/>
          </p:nvPr>
        </p:nvSpPr>
        <p:spPr>
          <a:xfrm>
            <a:off x="139700" y="768350"/>
            <a:ext cx="6819900" cy="3836988"/>
          </a:xfrm>
          <a:ln/>
        </p:spPr>
      </p:sp>
      <p:sp>
        <p:nvSpPr>
          <p:cNvPr id="185347" name="Rectangle 3"/>
          <p:cNvSpPr>
            <a:spLocks noGrp="1" noChangeArrowheads="1"/>
          </p:cNvSpPr>
          <p:nvPr>
            <p:ph type="body" idx="1"/>
          </p:nvPr>
        </p:nvSpPr>
        <p:spPr/>
        <p:txBody>
          <a:bodyPr/>
          <a:lstStyle/>
          <a:p>
            <a:r>
              <a:rPr lang="zh-TW" altLang="en-US"/>
              <a:t>監測的方法可以分為被動監測及主動監測。</a:t>
            </a:r>
          </a:p>
          <a:p>
            <a:r>
              <a:rPr lang="zh-TW" altLang="en-US"/>
              <a:t>被動監測的作法是，</a:t>
            </a:r>
            <a:r>
              <a:rPr lang="zh-TW" altLang="en-US" b="1"/>
              <a:t>凡在接種</a:t>
            </a:r>
            <a:r>
              <a:rPr lang="en-US" altLang="zh-TW" b="1"/>
              <a:t>H1N1</a:t>
            </a:r>
            <a:r>
              <a:rPr lang="zh-TW" altLang="en-US" b="1"/>
              <a:t>新型流感疫苗之後任何時間，發生通報者懷疑或無法排除與該疫苗相關之任何疑似事件，民眾可直接經由衛生署疾病管制局</a:t>
            </a:r>
            <a:r>
              <a:rPr lang="en-US" altLang="zh-TW" b="1"/>
              <a:t>1922</a:t>
            </a:r>
            <a:r>
              <a:rPr lang="zh-TW" altLang="en-US" b="1"/>
              <a:t>專線，或是就醫時由醫師填寫「</a:t>
            </a:r>
            <a:r>
              <a:rPr lang="en-US" altLang="zh-TW" b="1"/>
              <a:t>H1N1</a:t>
            </a:r>
            <a:r>
              <a:rPr lang="zh-TW" altLang="en-US" b="1"/>
              <a:t>新型流感疫苗不良事件通報表」通報。</a:t>
            </a:r>
            <a:r>
              <a:rPr lang="zh-TW" altLang="en-US"/>
              <a:t> </a:t>
            </a:r>
          </a:p>
        </p:txBody>
      </p:sp>
    </p:spTree>
    <p:extLst>
      <p:ext uri="{BB962C8B-B14F-4D97-AF65-F5344CB8AC3E}">
        <p14:creationId xmlns:p14="http://schemas.microsoft.com/office/powerpoint/2010/main" val="3890268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A43C4F-B38D-4876-8A40-0024B66201D3}" type="slidenum">
              <a:rPr lang="en-US" altLang="zh-TW"/>
              <a:pPr/>
              <a:t>30</a:t>
            </a:fld>
            <a:endParaRPr lang="en-US" altLang="zh-TW"/>
          </a:p>
        </p:txBody>
      </p:sp>
      <p:sp>
        <p:nvSpPr>
          <p:cNvPr id="143362" name="Rectangle 2"/>
          <p:cNvSpPr>
            <a:spLocks noGrp="1" noRot="1" noChangeAspect="1" noChangeArrowheads="1" noTextEdit="1"/>
          </p:cNvSpPr>
          <p:nvPr>
            <p:ph type="sldImg"/>
          </p:nvPr>
        </p:nvSpPr>
        <p:spPr>
          <a:xfrm>
            <a:off x="139700" y="768350"/>
            <a:ext cx="6819900" cy="3836988"/>
          </a:xfrm>
          <a:ln/>
        </p:spPr>
      </p:sp>
      <p:sp>
        <p:nvSpPr>
          <p:cNvPr id="143363" name="Rectangle 3"/>
          <p:cNvSpPr>
            <a:spLocks noGrp="1" noChangeArrowheads="1"/>
          </p:cNvSpPr>
          <p:nvPr>
            <p:ph type="body" idx="1"/>
          </p:nvPr>
        </p:nvSpPr>
        <p:spPr/>
        <p:txBody>
          <a:bodyPr/>
          <a:lstStyle/>
          <a:p>
            <a:pPr>
              <a:lnSpc>
                <a:spcPct val="120000"/>
              </a:lnSpc>
              <a:spcBef>
                <a:spcPct val="40000"/>
              </a:spcBef>
              <a:spcAft>
                <a:spcPct val="40000"/>
              </a:spcAft>
            </a:pPr>
            <a:r>
              <a:rPr lang="zh-TW" altLang="en-US">
                <a:latin typeface="標楷體" panose="03000509000000000000" pitchFamily="65" charset="-120"/>
              </a:rPr>
              <a:t>在大規模疫苗接種安全監測有一些特殊的考量：</a:t>
            </a:r>
            <a:r>
              <a:rPr lang="zh-TW" altLang="en-US" sz="1400">
                <a:latin typeface="標楷體" panose="03000509000000000000" pitchFamily="65" charset="-120"/>
              </a:rPr>
              <a:t>根據以往經驗，這時候常發生前所未知之新不良事件，發生與疫苗保存、運送、或接種失誤等異常事件的機會較常規疫苗注射為高，還有，疫苗接種紀錄大多不完整，導致評估不良事件困難度增加。雖然如此，我們還是要監測疫苗的安全性。</a:t>
            </a:r>
          </a:p>
          <a:p>
            <a:endParaRPr lang="en-US" altLang="zh-TW"/>
          </a:p>
        </p:txBody>
      </p:sp>
    </p:spTree>
    <p:extLst>
      <p:ext uri="{BB962C8B-B14F-4D97-AF65-F5344CB8AC3E}">
        <p14:creationId xmlns:p14="http://schemas.microsoft.com/office/powerpoint/2010/main" val="1646042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7E764D-E716-4FB4-8EC6-CDC4938DA9CA}" type="slidenum">
              <a:rPr lang="en-US" altLang="zh-TW"/>
              <a:pPr/>
              <a:t>31</a:t>
            </a:fld>
            <a:endParaRPr lang="en-US" altLang="zh-TW"/>
          </a:p>
        </p:txBody>
      </p:sp>
      <p:sp>
        <p:nvSpPr>
          <p:cNvPr id="184322" name="Rectangle 2"/>
          <p:cNvSpPr>
            <a:spLocks noGrp="1" noRot="1" noChangeAspect="1" noChangeArrowheads="1" noTextEdit="1"/>
          </p:cNvSpPr>
          <p:nvPr>
            <p:ph type="sldImg"/>
          </p:nvPr>
        </p:nvSpPr>
        <p:spPr>
          <a:xfrm>
            <a:off x="139700" y="768350"/>
            <a:ext cx="6819900" cy="3836988"/>
          </a:xfrm>
          <a:ln/>
        </p:spPr>
      </p:sp>
      <p:sp>
        <p:nvSpPr>
          <p:cNvPr id="184323" name="Rectangle 3"/>
          <p:cNvSpPr>
            <a:spLocks noGrp="1" noChangeArrowheads="1"/>
          </p:cNvSpPr>
          <p:nvPr>
            <p:ph type="body" idx="1"/>
          </p:nvPr>
        </p:nvSpPr>
        <p:spPr/>
        <p:txBody>
          <a:bodyPr/>
          <a:lstStyle/>
          <a:p>
            <a:r>
              <a:rPr lang="zh-TW" altLang="en-US"/>
              <a:t>針對</a:t>
            </a:r>
            <a:r>
              <a:rPr lang="en-US" altLang="zh-TW"/>
              <a:t>H1N1</a:t>
            </a:r>
            <a:r>
              <a:rPr lang="zh-TW" altLang="en-US"/>
              <a:t>新流感疫苗接種後疑似不良事件，我們的監測目標是</a:t>
            </a:r>
            <a:r>
              <a:rPr lang="zh-TW" altLang="en-US" sz="1400">
                <a:solidFill>
                  <a:srgbClr val="FF0000"/>
                </a:solidFill>
              </a:rPr>
              <a:t>即時</a:t>
            </a:r>
            <a:r>
              <a:rPr lang="zh-TW" altLang="en-US" sz="1400"/>
              <a:t>發現接種者發生之重要疑似不良事件，</a:t>
            </a:r>
            <a:r>
              <a:rPr lang="zh-TW" altLang="en-US" sz="1400">
                <a:solidFill>
                  <a:srgbClr val="FF0000"/>
                </a:solidFill>
              </a:rPr>
              <a:t>快速</a:t>
            </a:r>
            <a:r>
              <a:rPr lang="zh-TW" altLang="en-US" sz="1400"/>
              <a:t>評估疑似不良事件是否與疫苗相關，併評估疫苗接種者</a:t>
            </a:r>
            <a:r>
              <a:rPr lang="en-US" altLang="zh-TW" sz="1400"/>
              <a:t>GBS</a:t>
            </a:r>
            <a:r>
              <a:rPr lang="zh-TW" altLang="en-US" sz="1400"/>
              <a:t>及其他重要不良事件發生率。</a:t>
            </a:r>
          </a:p>
          <a:p>
            <a:pPr>
              <a:lnSpc>
                <a:spcPct val="120000"/>
              </a:lnSpc>
              <a:spcBef>
                <a:spcPct val="40000"/>
              </a:spcBef>
              <a:spcAft>
                <a:spcPct val="40000"/>
              </a:spcAft>
            </a:pPr>
            <a:endParaRPr lang="en-US" altLang="zh-TW"/>
          </a:p>
        </p:txBody>
      </p:sp>
    </p:spTree>
    <p:extLst>
      <p:ext uri="{BB962C8B-B14F-4D97-AF65-F5344CB8AC3E}">
        <p14:creationId xmlns:p14="http://schemas.microsoft.com/office/powerpoint/2010/main" val="4094057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47A5EECF-240B-49EC-A603-E52A9A5650F4}" type="datetimeFigureOut">
              <a:rPr lang="zh-TW" altLang="en-US" smtClean="0"/>
              <a:t>2023/5/12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E52994B-4528-46BB-A714-96B6BAC0BC8D}" type="slidenum">
              <a:rPr lang="zh-TW" altLang="en-US" smtClean="0"/>
              <a:t>‹#›</a:t>
            </a:fld>
            <a:endParaRPr lang="zh-TW" altLang="en-US"/>
          </a:p>
        </p:txBody>
      </p:sp>
    </p:spTree>
    <p:extLst>
      <p:ext uri="{BB962C8B-B14F-4D97-AF65-F5344CB8AC3E}">
        <p14:creationId xmlns:p14="http://schemas.microsoft.com/office/powerpoint/2010/main" val="1094243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47A5EECF-240B-49EC-A603-E52A9A5650F4}" type="datetimeFigureOut">
              <a:rPr lang="zh-TW" altLang="en-US" smtClean="0"/>
              <a:t>2023/5/12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E52994B-4528-46BB-A714-96B6BAC0BC8D}" type="slidenum">
              <a:rPr lang="zh-TW" altLang="en-US" smtClean="0"/>
              <a:t>‹#›</a:t>
            </a:fld>
            <a:endParaRPr lang="zh-TW" altLang="en-US"/>
          </a:p>
        </p:txBody>
      </p:sp>
    </p:spTree>
    <p:extLst>
      <p:ext uri="{BB962C8B-B14F-4D97-AF65-F5344CB8AC3E}">
        <p14:creationId xmlns:p14="http://schemas.microsoft.com/office/powerpoint/2010/main" val="2478380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47A5EECF-240B-49EC-A603-E52A9A5650F4}" type="datetimeFigureOut">
              <a:rPr lang="zh-TW" altLang="en-US" smtClean="0"/>
              <a:t>2023/5/12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E52994B-4528-46BB-A714-96B6BAC0BC8D}" type="slidenum">
              <a:rPr lang="zh-TW" altLang="en-US" smtClean="0"/>
              <a:t>‹#›</a:t>
            </a:fld>
            <a:endParaRPr lang="zh-TW" altLang="en-US"/>
          </a:p>
        </p:txBody>
      </p:sp>
    </p:spTree>
    <p:extLst>
      <p:ext uri="{BB962C8B-B14F-4D97-AF65-F5344CB8AC3E}">
        <p14:creationId xmlns:p14="http://schemas.microsoft.com/office/powerpoint/2010/main" val="4236716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47A5EECF-240B-49EC-A603-E52A9A5650F4}" type="datetimeFigureOut">
              <a:rPr lang="zh-TW" altLang="en-US" smtClean="0"/>
              <a:t>2023/5/12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E52994B-4528-46BB-A714-96B6BAC0BC8D}" type="slidenum">
              <a:rPr lang="zh-TW" altLang="en-US" smtClean="0"/>
              <a:t>‹#›</a:t>
            </a:fld>
            <a:endParaRPr lang="zh-TW" altLang="en-US"/>
          </a:p>
        </p:txBody>
      </p:sp>
    </p:spTree>
    <p:extLst>
      <p:ext uri="{BB962C8B-B14F-4D97-AF65-F5344CB8AC3E}">
        <p14:creationId xmlns:p14="http://schemas.microsoft.com/office/powerpoint/2010/main" val="1826947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fld id="{47A5EECF-240B-49EC-A603-E52A9A5650F4}" type="datetimeFigureOut">
              <a:rPr lang="zh-TW" altLang="en-US" smtClean="0"/>
              <a:t>2023/5/12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E52994B-4528-46BB-A714-96B6BAC0BC8D}" type="slidenum">
              <a:rPr lang="zh-TW" altLang="en-US" smtClean="0"/>
              <a:t>‹#›</a:t>
            </a:fld>
            <a:endParaRPr lang="zh-TW" altLang="en-US"/>
          </a:p>
        </p:txBody>
      </p:sp>
    </p:spTree>
    <p:extLst>
      <p:ext uri="{BB962C8B-B14F-4D97-AF65-F5344CB8AC3E}">
        <p14:creationId xmlns:p14="http://schemas.microsoft.com/office/powerpoint/2010/main" val="630442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47A5EECF-240B-49EC-A603-E52A9A5650F4}" type="datetimeFigureOut">
              <a:rPr lang="zh-TW" altLang="en-US" smtClean="0"/>
              <a:t>2023/5/12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E52994B-4528-46BB-A714-96B6BAC0BC8D}" type="slidenum">
              <a:rPr lang="zh-TW" altLang="en-US" smtClean="0"/>
              <a:t>‹#›</a:t>
            </a:fld>
            <a:endParaRPr lang="zh-TW" altLang="en-US"/>
          </a:p>
        </p:txBody>
      </p:sp>
    </p:spTree>
    <p:extLst>
      <p:ext uri="{BB962C8B-B14F-4D97-AF65-F5344CB8AC3E}">
        <p14:creationId xmlns:p14="http://schemas.microsoft.com/office/powerpoint/2010/main" val="2067104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47A5EECF-240B-49EC-A603-E52A9A5650F4}" type="datetimeFigureOut">
              <a:rPr lang="zh-TW" altLang="en-US" smtClean="0"/>
              <a:t>2023/5/12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8E52994B-4528-46BB-A714-96B6BAC0BC8D}" type="slidenum">
              <a:rPr lang="zh-TW" altLang="en-US" smtClean="0"/>
              <a:t>‹#›</a:t>
            </a:fld>
            <a:endParaRPr lang="zh-TW" altLang="en-US"/>
          </a:p>
        </p:txBody>
      </p:sp>
    </p:spTree>
    <p:extLst>
      <p:ext uri="{BB962C8B-B14F-4D97-AF65-F5344CB8AC3E}">
        <p14:creationId xmlns:p14="http://schemas.microsoft.com/office/powerpoint/2010/main" val="47691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47A5EECF-240B-49EC-A603-E52A9A5650F4}" type="datetimeFigureOut">
              <a:rPr lang="zh-TW" altLang="en-US" smtClean="0"/>
              <a:t>2023/5/12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8E52994B-4528-46BB-A714-96B6BAC0BC8D}" type="slidenum">
              <a:rPr lang="zh-TW" altLang="en-US" smtClean="0"/>
              <a:t>‹#›</a:t>
            </a:fld>
            <a:endParaRPr lang="zh-TW" altLang="en-US"/>
          </a:p>
        </p:txBody>
      </p:sp>
    </p:spTree>
    <p:extLst>
      <p:ext uri="{BB962C8B-B14F-4D97-AF65-F5344CB8AC3E}">
        <p14:creationId xmlns:p14="http://schemas.microsoft.com/office/powerpoint/2010/main" val="1488455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47A5EECF-240B-49EC-A603-E52A9A5650F4}" type="datetimeFigureOut">
              <a:rPr lang="zh-TW" altLang="en-US" smtClean="0"/>
              <a:t>2023/5/12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8E52994B-4528-46BB-A714-96B6BAC0BC8D}" type="slidenum">
              <a:rPr lang="zh-TW" altLang="en-US" smtClean="0"/>
              <a:t>‹#›</a:t>
            </a:fld>
            <a:endParaRPr lang="zh-TW" altLang="en-US"/>
          </a:p>
        </p:txBody>
      </p:sp>
    </p:spTree>
    <p:extLst>
      <p:ext uri="{BB962C8B-B14F-4D97-AF65-F5344CB8AC3E}">
        <p14:creationId xmlns:p14="http://schemas.microsoft.com/office/powerpoint/2010/main" val="1276881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47A5EECF-240B-49EC-A603-E52A9A5650F4}" type="datetimeFigureOut">
              <a:rPr lang="zh-TW" altLang="en-US" smtClean="0"/>
              <a:t>2023/5/12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E52994B-4528-46BB-A714-96B6BAC0BC8D}" type="slidenum">
              <a:rPr lang="zh-TW" altLang="en-US" smtClean="0"/>
              <a:t>‹#›</a:t>
            </a:fld>
            <a:endParaRPr lang="zh-TW" altLang="en-US"/>
          </a:p>
        </p:txBody>
      </p:sp>
    </p:spTree>
    <p:extLst>
      <p:ext uri="{BB962C8B-B14F-4D97-AF65-F5344CB8AC3E}">
        <p14:creationId xmlns:p14="http://schemas.microsoft.com/office/powerpoint/2010/main" val="4047125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47A5EECF-240B-49EC-A603-E52A9A5650F4}" type="datetimeFigureOut">
              <a:rPr lang="zh-TW" altLang="en-US" smtClean="0"/>
              <a:t>2023/5/12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E52994B-4528-46BB-A714-96B6BAC0BC8D}" type="slidenum">
              <a:rPr lang="zh-TW" altLang="en-US" smtClean="0"/>
              <a:t>‹#›</a:t>
            </a:fld>
            <a:endParaRPr lang="zh-TW" altLang="en-US"/>
          </a:p>
        </p:txBody>
      </p:sp>
    </p:spTree>
    <p:extLst>
      <p:ext uri="{BB962C8B-B14F-4D97-AF65-F5344CB8AC3E}">
        <p14:creationId xmlns:p14="http://schemas.microsoft.com/office/powerpoint/2010/main" val="3543782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A5EECF-240B-49EC-A603-E52A9A5650F4}" type="datetimeFigureOut">
              <a:rPr lang="zh-TW" altLang="en-US" smtClean="0"/>
              <a:t>2023/5/12</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52994B-4528-46BB-A714-96B6BAC0BC8D}" type="slidenum">
              <a:rPr lang="zh-TW" altLang="en-US" smtClean="0"/>
              <a:t>‹#›</a:t>
            </a:fld>
            <a:endParaRPr lang="zh-TW" altLang="en-US"/>
          </a:p>
        </p:txBody>
      </p:sp>
    </p:spTree>
    <p:extLst>
      <p:ext uri="{BB962C8B-B14F-4D97-AF65-F5344CB8AC3E}">
        <p14:creationId xmlns:p14="http://schemas.microsoft.com/office/powerpoint/2010/main" val="485422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b="1" dirty="0">
                <a:latin typeface="標楷體" panose="03000509000000000000" pitchFamily="65" charset="-120"/>
                <a:ea typeface="標楷體" panose="03000509000000000000" pitchFamily="65" charset="-120"/>
                <a:cs typeface="Times New Roman" panose="02020603050405020304" pitchFamily="18" charset="0"/>
              </a:rPr>
              <a:t>流感疫苗不良反應</a:t>
            </a:r>
            <a:br>
              <a:rPr lang="en-US" altLang="zh-TW" b="1" dirty="0">
                <a:latin typeface="標楷體" panose="03000509000000000000" pitchFamily="65" charset="-120"/>
                <a:ea typeface="標楷體" panose="03000509000000000000" pitchFamily="65" charset="-120"/>
                <a:cs typeface="Times New Roman" panose="02020603050405020304" pitchFamily="18" charset="0"/>
              </a:rPr>
            </a:br>
            <a:r>
              <a:rPr lang="zh-TW" altLang="en-US" b="1" dirty="0">
                <a:latin typeface="標楷體" panose="03000509000000000000" pitchFamily="65" charset="-120"/>
                <a:ea typeface="標楷體" panose="03000509000000000000" pitchFamily="65" charset="-120"/>
                <a:cs typeface="Times New Roman" panose="02020603050405020304" pitchFamily="18" charset="0"/>
              </a:rPr>
              <a:t>及其處置</a:t>
            </a:r>
            <a:endParaRPr lang="zh-TW" altLang="en-US" dirty="0"/>
          </a:p>
        </p:txBody>
      </p:sp>
      <p:sp>
        <p:nvSpPr>
          <p:cNvPr id="3" name="副標題 2"/>
          <p:cNvSpPr>
            <a:spLocks noGrp="1"/>
          </p:cNvSpPr>
          <p:nvPr>
            <p:ph type="subTitle" idx="1"/>
          </p:nvPr>
        </p:nvSpPr>
        <p:spPr/>
        <p:txBody>
          <a:bodyPr/>
          <a:lstStyle/>
          <a:p>
            <a:r>
              <a:rPr lang="zh-TW" altLang="en-US" dirty="0">
                <a:latin typeface="標楷體" panose="03000509000000000000" pitchFamily="65" charset="-120"/>
                <a:ea typeface="標楷體" panose="03000509000000000000" pitchFamily="65" charset="-120"/>
              </a:rPr>
              <a:t>花蓮慈濟醫院家醫科 葉日弌醫師</a:t>
            </a:r>
          </a:p>
        </p:txBody>
      </p:sp>
    </p:spTree>
    <p:extLst>
      <p:ext uri="{BB962C8B-B14F-4D97-AF65-F5344CB8AC3E}">
        <p14:creationId xmlns:p14="http://schemas.microsoft.com/office/powerpoint/2010/main" val="650444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1905000" y="-1333500"/>
            <a:ext cx="16002000" cy="9525000"/>
          </a:xfrm>
          <a:prstGeom prst="rect">
            <a:avLst/>
          </a:prstGeom>
        </p:spPr>
      </p:pic>
    </p:spTree>
    <p:extLst>
      <p:ext uri="{BB962C8B-B14F-4D97-AF65-F5344CB8AC3E}">
        <p14:creationId xmlns:p14="http://schemas.microsoft.com/office/powerpoint/2010/main" val="3877663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1774825" y="1773238"/>
            <a:ext cx="8642350" cy="1143000"/>
          </a:xfrm>
        </p:spPr>
        <p:txBody>
          <a:bodyPr/>
          <a:lstStyle/>
          <a:p>
            <a:r>
              <a:rPr lang="zh-TW" altLang="en-US" dirty="0">
                <a:latin typeface="標楷體" panose="03000509000000000000" pitchFamily="65" charset="-120"/>
                <a:ea typeface="標楷體" panose="03000509000000000000" pitchFamily="65" charset="-120"/>
              </a:rPr>
              <a:t>不良事件	≠	副作用</a:t>
            </a:r>
          </a:p>
        </p:txBody>
      </p:sp>
      <p:sp>
        <p:nvSpPr>
          <p:cNvPr id="120835" name="Rectangle 3"/>
          <p:cNvSpPr>
            <a:spLocks noGrp="1" noChangeArrowheads="1"/>
          </p:cNvSpPr>
          <p:nvPr>
            <p:ph type="body" sz="half" idx="1"/>
          </p:nvPr>
        </p:nvSpPr>
        <p:spPr>
          <a:xfrm>
            <a:off x="2386013" y="2921001"/>
            <a:ext cx="3643312" cy="3503613"/>
          </a:xfrm>
        </p:spPr>
        <p:txBody>
          <a:bodyPr/>
          <a:lstStyle/>
          <a:p>
            <a:pPr algn="ctr">
              <a:buFontTx/>
              <a:buNone/>
            </a:pPr>
            <a:r>
              <a:rPr lang="zh-TW"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時序關係）</a:t>
            </a:r>
          </a:p>
          <a:p>
            <a:pPr algn="ctr">
              <a:buFontTx/>
              <a:buNone/>
            </a:pPr>
            <a:r>
              <a:rPr lang="zh-TW" altLang="en-US" dirty="0">
                <a:latin typeface="標楷體" panose="03000509000000000000" pitchFamily="65" charset="-120"/>
                <a:ea typeface="標楷體" panose="03000509000000000000" pitchFamily="65" charset="-120"/>
              </a:rPr>
              <a:t>“發生”</a:t>
            </a:r>
          </a:p>
          <a:p>
            <a:pPr algn="ctr">
              <a:buFontTx/>
              <a:buNone/>
            </a:pPr>
            <a:endParaRPr lang="zh-TW" altLang="en-US" dirty="0">
              <a:latin typeface="標楷體" panose="03000509000000000000" pitchFamily="65" charset="-120"/>
              <a:ea typeface="標楷體" panose="03000509000000000000" pitchFamily="65" charset="-120"/>
            </a:endParaRPr>
          </a:p>
          <a:p>
            <a:pPr algn="ctr"/>
            <a:r>
              <a:rPr lang="zh-TW" altLang="en-US" dirty="0">
                <a:latin typeface="標楷體" panose="03000509000000000000" pitchFamily="65" charset="-120"/>
                <a:ea typeface="標楷體" panose="03000509000000000000" pitchFamily="65" charset="-120"/>
              </a:rPr>
              <a:t>偶合事件</a:t>
            </a:r>
          </a:p>
          <a:p>
            <a:pPr>
              <a:buFontTx/>
              <a:buNone/>
            </a:pPr>
            <a:endParaRPr lang="en-US" altLang="zh-TW" dirty="0">
              <a:latin typeface="標楷體" panose="03000509000000000000" pitchFamily="65" charset="-120"/>
            </a:endParaRPr>
          </a:p>
        </p:txBody>
      </p:sp>
      <p:sp>
        <p:nvSpPr>
          <p:cNvPr id="120836" name="Rectangle 4"/>
          <p:cNvSpPr>
            <a:spLocks noGrp="1" noChangeArrowheads="1"/>
          </p:cNvSpPr>
          <p:nvPr>
            <p:ph type="body" sz="half" idx="2"/>
          </p:nvPr>
        </p:nvSpPr>
        <p:spPr>
          <a:xfrm>
            <a:off x="6200775" y="2922589"/>
            <a:ext cx="4129088" cy="3502025"/>
          </a:xfrm>
        </p:spPr>
        <p:txBody>
          <a:bodyPr/>
          <a:lstStyle/>
          <a:p>
            <a:pPr algn="ctr">
              <a:buFontTx/>
              <a:buNone/>
            </a:pPr>
            <a:r>
              <a:rPr lang="zh-TW" altLang="zh-TW" dirty="0">
                <a:latin typeface="標楷體" panose="03000509000000000000" pitchFamily="65" charset="-120"/>
              </a:rPr>
              <a:t>（</a:t>
            </a:r>
            <a:r>
              <a:rPr lang="zh-TW" altLang="en-US" dirty="0">
                <a:latin typeface="標楷體" panose="03000509000000000000" pitchFamily="65" charset="-120"/>
                <a:ea typeface="標楷體" panose="03000509000000000000" pitchFamily="65" charset="-120"/>
              </a:rPr>
              <a:t>因果關係）</a:t>
            </a:r>
          </a:p>
          <a:p>
            <a:pPr algn="ctr">
              <a:buFontTx/>
              <a:buNone/>
            </a:pPr>
            <a:r>
              <a:rPr lang="zh-TW" altLang="en-US" dirty="0">
                <a:latin typeface="標楷體" panose="03000509000000000000" pitchFamily="65" charset="-120"/>
                <a:ea typeface="標楷體" panose="03000509000000000000" pitchFamily="65" charset="-120"/>
              </a:rPr>
              <a:t>“引起”</a:t>
            </a:r>
          </a:p>
          <a:p>
            <a:pPr algn="ctr">
              <a:buFontTx/>
              <a:buNone/>
            </a:pPr>
            <a:endParaRPr lang="zh-TW" altLang="en-US"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接種後急性過敏或休克</a:t>
            </a:r>
          </a:p>
          <a:p>
            <a:r>
              <a:rPr lang="zh-TW" altLang="en-US" dirty="0">
                <a:latin typeface="標楷體" panose="03000509000000000000" pitchFamily="65" charset="-120"/>
                <a:ea typeface="標楷體" panose="03000509000000000000" pitchFamily="65" charset="-120"/>
              </a:rPr>
              <a:t>接種部位局部反應</a:t>
            </a:r>
          </a:p>
          <a:p>
            <a:r>
              <a:rPr lang="zh-TW" altLang="en-US" dirty="0">
                <a:latin typeface="標楷體" panose="03000509000000000000" pitchFamily="65" charset="-120"/>
                <a:ea typeface="標楷體" panose="03000509000000000000" pitchFamily="65" charset="-120"/>
              </a:rPr>
              <a:t>再接種後發生相同事件</a:t>
            </a:r>
          </a:p>
        </p:txBody>
      </p:sp>
      <p:sp>
        <p:nvSpPr>
          <p:cNvPr id="120837" name="Text Box 5"/>
          <p:cNvSpPr txBox="1">
            <a:spLocks noChangeArrowheads="1"/>
          </p:cNvSpPr>
          <p:nvPr/>
        </p:nvSpPr>
        <p:spPr bwMode="auto">
          <a:xfrm>
            <a:off x="2208214" y="620713"/>
            <a:ext cx="79216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sz="3600" b="1" dirty="0">
                <a:latin typeface="標楷體" panose="03000509000000000000" pitchFamily="65" charset="-120"/>
                <a:ea typeface="標楷體" panose="03000509000000000000" pitchFamily="65" charset="-120"/>
              </a:rPr>
              <a:t>監測不良事件目的在於釐清因果關係</a:t>
            </a:r>
          </a:p>
        </p:txBody>
      </p:sp>
    </p:spTree>
    <p:extLst>
      <p:ext uri="{BB962C8B-B14F-4D97-AF65-F5344CB8AC3E}">
        <p14:creationId xmlns:p14="http://schemas.microsoft.com/office/powerpoint/2010/main" val="1850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4F1DDE1-C21A-4C16-857D-C3537C53502C}"/>
              </a:ext>
            </a:extLst>
          </p:cNvPr>
          <p:cNvSpPr>
            <a:spLocks noGrp="1"/>
          </p:cNvSpPr>
          <p:nvPr>
            <p:ph type="title"/>
          </p:nvPr>
        </p:nvSpPr>
        <p:spPr/>
        <p:txBody>
          <a:bodyPr/>
          <a:lstStyle/>
          <a:p>
            <a:pPr algn="ctr"/>
            <a:r>
              <a:rPr lang="en-US" altLang="zh-TW" sz="4400" kern="0" dirty="0">
                <a:effectLst/>
                <a:latin typeface="Times New Roman" panose="02020603050405020304" pitchFamily="18" charset="0"/>
                <a:ea typeface="PMingLiU" panose="02020500000000000000" pitchFamily="18" charset="-120"/>
                <a:cs typeface="Times New Roman" panose="02020603050405020304" pitchFamily="18" charset="0"/>
              </a:rPr>
              <a:t>Objective: Understanding and managing adverse reactions to influenza vaccines</a:t>
            </a:r>
            <a:endParaRPr lang="zh-TW" altLang="en-US" dirty="0"/>
          </a:p>
        </p:txBody>
      </p:sp>
      <p:sp>
        <p:nvSpPr>
          <p:cNvPr id="3" name="內容版面配置區 2">
            <a:extLst>
              <a:ext uri="{FF2B5EF4-FFF2-40B4-BE49-F238E27FC236}">
                <a16:creationId xmlns:a16="http://schemas.microsoft.com/office/drawing/2014/main" id="{7100169A-60E2-4C1E-9422-FF8BC1CF4438}"/>
              </a:ext>
            </a:extLst>
          </p:cNvPr>
          <p:cNvSpPr>
            <a:spLocks noGrp="1"/>
          </p:cNvSpPr>
          <p:nvPr>
            <p:ph idx="1"/>
          </p:nvPr>
        </p:nvSpPr>
        <p:spPr/>
        <p:txBody>
          <a:bodyPr>
            <a:normAutofit/>
          </a:bodyPr>
          <a:lstStyle/>
          <a:p>
            <a:pPr marL="342900" lvl="0" indent="-342900">
              <a:buFont typeface="+mj-lt"/>
              <a:buAutoNum type="arabicPeriod"/>
              <a:tabLst>
                <a:tab pos="457200" algn="l"/>
              </a:tabLst>
            </a:pPr>
            <a:r>
              <a:rPr lang="en-US" altLang="zh-TW" sz="1800" kern="0" dirty="0">
                <a:effectLst/>
                <a:latin typeface="Times New Roman" panose="02020603050405020304" pitchFamily="18" charset="0"/>
                <a:ea typeface="PMingLiU" panose="02020500000000000000" pitchFamily="18" charset="-120"/>
                <a:cs typeface="Times New Roman" panose="02020603050405020304" pitchFamily="18" charset="0"/>
              </a:rPr>
              <a:t>Familiarization with different types of adverse reactions: Differentiate between common and rare adverse reactions. </a:t>
            </a:r>
          </a:p>
          <a:p>
            <a:pPr marL="342900" lvl="0" indent="-342900">
              <a:buFont typeface="+mj-lt"/>
              <a:buAutoNum type="arabicPeriod"/>
              <a:tabLst>
                <a:tab pos="457200" algn="l"/>
              </a:tabLst>
            </a:pPr>
            <a:r>
              <a:rPr lang="en-US" altLang="zh-TW" sz="1800" kern="0" dirty="0">
                <a:effectLst/>
                <a:latin typeface="Times New Roman" panose="02020603050405020304" pitchFamily="18" charset="0"/>
                <a:ea typeface="PMingLiU" panose="02020500000000000000" pitchFamily="18" charset="-120"/>
                <a:cs typeface="Times New Roman" panose="02020603050405020304" pitchFamily="18" charset="0"/>
              </a:rPr>
              <a:t>Identification and assessment of adverse reactions: a. Develop skills to promptly identify adverse reactions in patients. b. Understand the potential risk factors and underlying causes of these reactions.</a:t>
            </a:r>
            <a:endParaRPr lang="zh-TW" altLang="zh-TW" sz="1800" kern="100" dirty="0">
              <a:effectLst/>
              <a:latin typeface="Calibri" panose="020F0502020204030204" pitchFamily="34" charset="0"/>
              <a:ea typeface="PMingLiU" panose="02020500000000000000" pitchFamily="18" charset="-120"/>
              <a:cs typeface="Times New Roman" panose="02020603050405020304" pitchFamily="18" charset="0"/>
            </a:endParaRPr>
          </a:p>
          <a:p>
            <a:pPr marL="342900" lvl="0" indent="-342900">
              <a:buFont typeface="+mj-lt"/>
              <a:buAutoNum type="arabicPeriod"/>
              <a:tabLst>
                <a:tab pos="457200" algn="l"/>
              </a:tabLst>
            </a:pPr>
            <a:r>
              <a:rPr lang="en-US" altLang="zh-TW" sz="1800" kern="0" dirty="0">
                <a:effectLst/>
                <a:latin typeface="Times New Roman" panose="02020603050405020304" pitchFamily="18" charset="0"/>
                <a:ea typeface="PMingLiU" panose="02020500000000000000" pitchFamily="18" charset="-120"/>
                <a:cs typeface="Times New Roman" panose="02020603050405020304" pitchFamily="18" charset="0"/>
              </a:rPr>
              <a:t>Management and treatment of adverse reactions: a. Learn the appropriate management strategies for each type of adverse reaction. b. Know when to refer patients to specialists or emergency care, especially in the case of severe or life-threatening reactions.</a:t>
            </a:r>
            <a:endParaRPr lang="zh-TW" altLang="zh-TW" sz="1800" kern="100" dirty="0">
              <a:effectLst/>
              <a:latin typeface="Calibri" panose="020F0502020204030204" pitchFamily="34" charset="0"/>
              <a:ea typeface="PMingLiU" panose="02020500000000000000" pitchFamily="18" charset="-120"/>
              <a:cs typeface="Times New Roman" panose="02020603050405020304" pitchFamily="18" charset="0"/>
            </a:endParaRPr>
          </a:p>
          <a:p>
            <a:pPr marL="342900" lvl="0" indent="-342900">
              <a:buFont typeface="+mj-lt"/>
              <a:buAutoNum type="arabicPeriod"/>
              <a:tabLst>
                <a:tab pos="457200" algn="l"/>
              </a:tabLst>
            </a:pPr>
            <a:r>
              <a:rPr lang="en-US" altLang="zh-TW" sz="1800" kern="0" dirty="0">
                <a:effectLst/>
                <a:latin typeface="Times New Roman" panose="02020603050405020304" pitchFamily="18" charset="0"/>
                <a:ea typeface="PMingLiU" panose="02020500000000000000" pitchFamily="18" charset="-120"/>
                <a:cs typeface="Times New Roman" panose="02020603050405020304" pitchFamily="18" charset="0"/>
              </a:rPr>
              <a:t>Prevention and risk mitigation: Identify high-risk individuals and take necessary precautions during vaccination.</a:t>
            </a:r>
            <a:endParaRPr lang="zh-TW" altLang="zh-TW" sz="1800" kern="100" dirty="0">
              <a:effectLst/>
              <a:latin typeface="Calibri" panose="020F0502020204030204" pitchFamily="34" charset="0"/>
              <a:ea typeface="PMingLiU" panose="02020500000000000000" pitchFamily="18" charset="-120"/>
              <a:cs typeface="Times New Roman" panose="02020603050405020304" pitchFamily="18" charset="0"/>
            </a:endParaRPr>
          </a:p>
          <a:p>
            <a:pPr marL="342900" lvl="0" indent="-342900">
              <a:buFont typeface="+mj-lt"/>
              <a:buAutoNum type="arabicPeriod"/>
              <a:tabLst>
                <a:tab pos="457200" algn="l"/>
              </a:tabLst>
            </a:pPr>
            <a:r>
              <a:rPr lang="en-US" altLang="zh-TW" sz="1800" kern="0" dirty="0">
                <a:effectLst/>
                <a:latin typeface="Times New Roman" panose="02020603050405020304" pitchFamily="18" charset="0"/>
                <a:ea typeface="PMingLiU" panose="02020500000000000000" pitchFamily="18" charset="-120"/>
                <a:cs typeface="Times New Roman" panose="02020603050405020304" pitchFamily="18" charset="0"/>
              </a:rPr>
              <a:t>Patient education and communication: Inform patients about potential adverse reactions and their management. </a:t>
            </a:r>
            <a:endParaRPr lang="zh-TW" altLang="zh-TW" sz="1800" kern="100" dirty="0">
              <a:effectLst/>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3297110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78FB02A-4850-4F7A-BDD7-93825753E855}"/>
              </a:ext>
            </a:extLst>
          </p:cNvPr>
          <p:cNvSpPr>
            <a:spLocks noGrp="1"/>
          </p:cNvSpPr>
          <p:nvPr>
            <p:ph type="title"/>
          </p:nvPr>
        </p:nvSpPr>
        <p:spPr/>
        <p:txBody>
          <a:bodyPr/>
          <a:lstStyle/>
          <a:p>
            <a:pPr algn="ctr"/>
            <a:r>
              <a:rPr lang="en-US" altLang="zh-TW" sz="4400" kern="0" dirty="0">
                <a:effectLst/>
                <a:latin typeface="Times New Roman" panose="02020603050405020304" pitchFamily="18" charset="0"/>
                <a:cs typeface="Times New Roman" panose="02020603050405020304" pitchFamily="18" charset="0"/>
              </a:rPr>
              <a:t>Common Adverse Reactions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FFAE1E99-0BB7-4592-878F-EE08C83AC57B}"/>
              </a:ext>
            </a:extLst>
          </p:cNvPr>
          <p:cNvSpPr>
            <a:spLocks noGrp="1"/>
          </p:cNvSpPr>
          <p:nvPr>
            <p:ph idx="1"/>
          </p:nvPr>
        </p:nvSpPr>
        <p:spPr/>
        <p:txBody>
          <a:bodyPr>
            <a:normAutofit fontScale="25000" lnSpcReduction="20000"/>
          </a:bodyPr>
          <a:lstStyle/>
          <a:p>
            <a:r>
              <a:rPr lang="en-US" altLang="zh-TW" kern="0" dirty="0">
                <a:effectLst/>
                <a:latin typeface="Times New Roman" panose="02020603050405020304" pitchFamily="18" charset="0"/>
                <a:cs typeface="Times New Roman" panose="02020603050405020304" pitchFamily="18" charset="0"/>
              </a:rPr>
              <a:t> </a:t>
            </a:r>
            <a:r>
              <a:rPr lang="en-US" altLang="zh-TW" sz="9600" kern="0" dirty="0">
                <a:effectLst/>
                <a:latin typeface="Times New Roman" panose="02020603050405020304" pitchFamily="18" charset="0"/>
                <a:cs typeface="Times New Roman" panose="02020603050405020304" pitchFamily="18" charset="0"/>
              </a:rPr>
              <a:t>Local reactions </a:t>
            </a:r>
          </a:p>
          <a:p>
            <a:pPr lvl="1"/>
            <a:r>
              <a:rPr lang="en-US" altLang="zh-TW" sz="8000" kern="0" dirty="0">
                <a:effectLst/>
                <a:latin typeface="Times New Roman" panose="02020603050405020304" pitchFamily="18" charset="0"/>
                <a:cs typeface="Times New Roman" panose="02020603050405020304" pitchFamily="18" charset="0"/>
              </a:rPr>
              <a:t> Pain, redness, and swelling at the injection site </a:t>
            </a:r>
          </a:p>
          <a:p>
            <a:r>
              <a:rPr lang="en-US" altLang="zh-TW" sz="9600" kern="0" dirty="0">
                <a:effectLst/>
                <a:latin typeface="Times New Roman" panose="02020603050405020304" pitchFamily="18" charset="0"/>
                <a:cs typeface="Times New Roman" panose="02020603050405020304" pitchFamily="18" charset="0"/>
              </a:rPr>
              <a:t> Systemic reactions</a:t>
            </a:r>
          </a:p>
          <a:p>
            <a:pPr lvl="1"/>
            <a:r>
              <a:rPr lang="en-US" altLang="zh-TW" sz="8000" kern="0" dirty="0">
                <a:effectLst/>
                <a:latin typeface="Times New Roman" panose="02020603050405020304" pitchFamily="18" charset="0"/>
                <a:cs typeface="Times New Roman" panose="02020603050405020304" pitchFamily="18" charset="0"/>
              </a:rPr>
              <a:t> Fever </a:t>
            </a:r>
          </a:p>
          <a:p>
            <a:pPr lvl="1"/>
            <a:r>
              <a:rPr lang="en-US" altLang="zh-TW" sz="8000" kern="0" dirty="0">
                <a:latin typeface="Times New Roman" panose="02020603050405020304" pitchFamily="18" charset="0"/>
                <a:cs typeface="Times New Roman" panose="02020603050405020304" pitchFamily="18" charset="0"/>
              </a:rPr>
              <a:t> </a:t>
            </a:r>
            <a:r>
              <a:rPr lang="en-US" altLang="zh-TW" sz="8000" kern="0" dirty="0">
                <a:effectLst/>
                <a:latin typeface="Times New Roman" panose="02020603050405020304" pitchFamily="18" charset="0"/>
                <a:cs typeface="Times New Roman" panose="02020603050405020304" pitchFamily="18" charset="0"/>
              </a:rPr>
              <a:t>Headache </a:t>
            </a:r>
          </a:p>
          <a:p>
            <a:pPr lvl="1"/>
            <a:r>
              <a:rPr lang="en-US" altLang="zh-TW" sz="8000" kern="0" dirty="0">
                <a:effectLst/>
                <a:latin typeface="Times New Roman" panose="02020603050405020304" pitchFamily="18" charset="0"/>
                <a:cs typeface="Times New Roman" panose="02020603050405020304" pitchFamily="18" charset="0"/>
              </a:rPr>
              <a:t> Fatigue </a:t>
            </a:r>
          </a:p>
          <a:p>
            <a:pPr lvl="1"/>
            <a:r>
              <a:rPr lang="en-US" altLang="zh-TW" sz="8000" kern="0" dirty="0">
                <a:effectLst/>
                <a:latin typeface="Times New Roman" panose="02020603050405020304" pitchFamily="18" charset="0"/>
                <a:cs typeface="Times New Roman" panose="02020603050405020304" pitchFamily="18" charset="0"/>
              </a:rPr>
              <a:t> Muscle aches </a:t>
            </a:r>
          </a:p>
          <a:p>
            <a:r>
              <a:rPr lang="en-US" altLang="zh-TW" sz="9600" kern="0" dirty="0">
                <a:effectLst/>
                <a:latin typeface="Times New Roman" panose="02020603050405020304" pitchFamily="18" charset="0"/>
                <a:cs typeface="Times New Roman" panose="02020603050405020304" pitchFamily="18" charset="0"/>
              </a:rPr>
              <a:t> Allergic reactions </a:t>
            </a:r>
          </a:p>
          <a:p>
            <a:pPr lvl="1"/>
            <a:r>
              <a:rPr lang="en-US" altLang="zh-TW" sz="8000" kern="0" dirty="0">
                <a:effectLst/>
                <a:latin typeface="Times New Roman" panose="02020603050405020304" pitchFamily="18" charset="0"/>
                <a:cs typeface="Times New Roman" panose="02020603050405020304" pitchFamily="18" charset="0"/>
              </a:rPr>
              <a:t>Urticaria (hives) </a:t>
            </a:r>
          </a:p>
          <a:p>
            <a:pPr lvl="1"/>
            <a:r>
              <a:rPr lang="en-US" altLang="zh-TW" sz="8000" kern="0" dirty="0">
                <a:effectLst/>
                <a:latin typeface="Times New Roman" panose="02020603050405020304" pitchFamily="18" charset="0"/>
                <a:cs typeface="Times New Roman" panose="02020603050405020304" pitchFamily="18" charset="0"/>
              </a:rPr>
              <a:t>Angioedema </a:t>
            </a:r>
          </a:p>
          <a:p>
            <a:pPr lvl="1"/>
            <a:r>
              <a:rPr lang="en-US" altLang="zh-TW" sz="8000" kern="0" dirty="0">
                <a:effectLst/>
                <a:latin typeface="Times New Roman" panose="02020603050405020304" pitchFamily="18" charset="0"/>
                <a:cs typeface="Times New Roman" panose="02020603050405020304" pitchFamily="18" charset="0"/>
              </a:rPr>
              <a:t>Anaphylaxis</a:t>
            </a:r>
            <a:r>
              <a:rPr lang="en-US" altLang="zh-TW" sz="9600" kern="0" dirty="0">
                <a:effectLst/>
                <a:latin typeface="Times New Roman" panose="02020603050405020304" pitchFamily="18" charset="0"/>
                <a:cs typeface="Times New Roman" panose="02020603050405020304" pitchFamily="18" charset="0"/>
              </a:rPr>
              <a:t> </a:t>
            </a:r>
          </a:p>
          <a:p>
            <a:r>
              <a:rPr lang="en-US" altLang="zh-TW" sz="9600" kern="0" dirty="0">
                <a:effectLst/>
                <a:latin typeface="Times New Roman" panose="02020603050405020304" pitchFamily="18" charset="0"/>
                <a:cs typeface="Times New Roman" panose="02020603050405020304" pitchFamily="18" charset="0"/>
              </a:rPr>
              <a:t> Adverse reactions specific to LAIV </a:t>
            </a:r>
          </a:p>
          <a:p>
            <a:pPr lvl="1"/>
            <a:r>
              <a:rPr lang="en-US" altLang="zh-TW" sz="8000" kern="0" dirty="0">
                <a:effectLst/>
                <a:latin typeface="Times New Roman" panose="02020603050405020304" pitchFamily="18" charset="0"/>
                <a:cs typeface="Times New Roman" panose="02020603050405020304" pitchFamily="18" charset="0"/>
              </a:rPr>
              <a:t>Runny nose </a:t>
            </a:r>
          </a:p>
          <a:p>
            <a:pPr lvl="1"/>
            <a:r>
              <a:rPr lang="en-US" altLang="zh-TW" sz="8000" kern="0" dirty="0">
                <a:effectLst/>
                <a:latin typeface="Times New Roman" panose="02020603050405020304" pitchFamily="18" charset="0"/>
                <a:cs typeface="Times New Roman" panose="02020603050405020304" pitchFamily="18" charset="0"/>
              </a:rPr>
              <a:t>Sore throat </a:t>
            </a:r>
          </a:p>
          <a:p>
            <a:pPr lvl="1"/>
            <a:r>
              <a:rPr lang="en-US" altLang="zh-TW" sz="8000" kern="0" dirty="0">
                <a:effectLst/>
                <a:latin typeface="Times New Roman" panose="02020603050405020304" pitchFamily="18" charset="0"/>
                <a:cs typeface="Times New Roman" panose="02020603050405020304" pitchFamily="18" charset="0"/>
              </a:rPr>
              <a:t>Wheezing</a:t>
            </a:r>
            <a:endParaRPr lang="zh-TW" altLang="en-US" sz="8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5964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CFE6A41-0BB8-4CB6-A532-ABD041DA2090}"/>
              </a:ext>
            </a:extLst>
          </p:cNvPr>
          <p:cNvSpPr>
            <a:spLocks noGrp="1"/>
          </p:cNvSpPr>
          <p:nvPr>
            <p:ph type="title"/>
          </p:nvPr>
        </p:nvSpPr>
        <p:spPr/>
        <p:txBody>
          <a:bodyPr/>
          <a:lstStyle/>
          <a:p>
            <a:pPr algn="ctr"/>
            <a:r>
              <a:rPr lang="en-US" altLang="zh-TW" sz="4400" kern="0" dirty="0">
                <a:effectLst/>
                <a:latin typeface="Times New Roman" panose="02020603050405020304" pitchFamily="18" charset="0"/>
                <a:ea typeface="PMingLiU" panose="02020500000000000000" pitchFamily="18" charset="-120"/>
              </a:rPr>
              <a:t>Local reactions</a:t>
            </a:r>
            <a:endParaRPr lang="zh-TW" altLang="en-US" dirty="0"/>
          </a:p>
        </p:txBody>
      </p:sp>
      <p:sp>
        <p:nvSpPr>
          <p:cNvPr id="3" name="內容版面配置區 2">
            <a:extLst>
              <a:ext uri="{FF2B5EF4-FFF2-40B4-BE49-F238E27FC236}">
                <a16:creationId xmlns:a16="http://schemas.microsoft.com/office/drawing/2014/main" id="{C3C6D4FC-A668-4C0B-80D9-1B40DFCC0ED1}"/>
              </a:ext>
            </a:extLst>
          </p:cNvPr>
          <p:cNvSpPr>
            <a:spLocks noGrp="1"/>
          </p:cNvSpPr>
          <p:nvPr>
            <p:ph idx="1"/>
          </p:nvPr>
        </p:nvSpPr>
        <p:spPr/>
        <p:txBody>
          <a:bodyPr>
            <a:normAutofit/>
          </a:bodyPr>
          <a:lstStyle/>
          <a:p>
            <a:r>
              <a:rPr lang="en-US" altLang="zh-TW" kern="0" dirty="0">
                <a:effectLst/>
                <a:latin typeface="Times New Roman" panose="02020603050405020304" pitchFamily="18" charset="0"/>
                <a:ea typeface="PMingLiU" panose="02020500000000000000" pitchFamily="18" charset="-120"/>
              </a:rPr>
              <a:t>Pain, redness, and swelling at the injection site: </a:t>
            </a:r>
          </a:p>
          <a:p>
            <a:pPr marL="457200" lvl="1" indent="0">
              <a:buNone/>
            </a:pPr>
            <a:r>
              <a:rPr lang="en-US" altLang="zh-TW" kern="0" dirty="0">
                <a:effectLst/>
                <a:latin typeface="Times New Roman" panose="02020603050405020304" pitchFamily="18" charset="0"/>
                <a:ea typeface="PMingLiU" panose="02020500000000000000" pitchFamily="18" charset="-120"/>
              </a:rPr>
              <a:t>These are the most common local reactions after receiving an IIV or RIV. These reactions are typically mild and self-limiting. </a:t>
            </a:r>
          </a:p>
          <a:p>
            <a:r>
              <a:rPr lang="en-US" altLang="zh-TW" kern="0" dirty="0">
                <a:effectLst/>
                <a:latin typeface="Times New Roman" panose="02020603050405020304" pitchFamily="18" charset="0"/>
                <a:ea typeface="PMingLiU" panose="02020500000000000000" pitchFamily="18" charset="-120"/>
              </a:rPr>
              <a:t>Occurrence and duration: </a:t>
            </a:r>
          </a:p>
          <a:p>
            <a:pPr marL="457200" lvl="1" indent="0">
              <a:buNone/>
            </a:pPr>
            <a:r>
              <a:rPr lang="en-US" altLang="zh-TW" kern="0" dirty="0">
                <a:effectLst/>
                <a:latin typeface="Times New Roman" panose="02020603050405020304" pitchFamily="18" charset="0"/>
                <a:ea typeface="PMingLiU" panose="02020500000000000000" pitchFamily="18" charset="-120"/>
              </a:rPr>
              <a:t>Local reactions usually occur within a few hours after vaccination and resolve within 1-3 days.</a:t>
            </a:r>
            <a:endParaRPr lang="zh-TW" altLang="en-US" dirty="0"/>
          </a:p>
        </p:txBody>
      </p:sp>
    </p:spTree>
    <p:extLst>
      <p:ext uri="{BB962C8B-B14F-4D97-AF65-F5344CB8AC3E}">
        <p14:creationId xmlns:p14="http://schemas.microsoft.com/office/powerpoint/2010/main" val="1580885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CFE6A41-0BB8-4CB6-A532-ABD041DA2090}"/>
              </a:ext>
            </a:extLst>
          </p:cNvPr>
          <p:cNvSpPr>
            <a:spLocks noGrp="1"/>
          </p:cNvSpPr>
          <p:nvPr>
            <p:ph type="title"/>
          </p:nvPr>
        </p:nvSpPr>
        <p:spPr/>
        <p:txBody>
          <a:bodyPr/>
          <a:lstStyle/>
          <a:p>
            <a:pPr algn="ctr"/>
            <a:r>
              <a:rPr lang="en-US" altLang="zh-TW" sz="4400" kern="0" dirty="0">
                <a:effectLst/>
                <a:latin typeface="Times New Roman" panose="02020603050405020304" pitchFamily="18" charset="0"/>
                <a:ea typeface="PMingLiU" panose="02020500000000000000" pitchFamily="18" charset="-120"/>
              </a:rPr>
              <a:t>Systemic reactions</a:t>
            </a:r>
            <a:endParaRPr lang="zh-TW" altLang="en-US" dirty="0"/>
          </a:p>
        </p:txBody>
      </p:sp>
      <p:sp>
        <p:nvSpPr>
          <p:cNvPr id="3" name="內容版面配置區 2">
            <a:extLst>
              <a:ext uri="{FF2B5EF4-FFF2-40B4-BE49-F238E27FC236}">
                <a16:creationId xmlns:a16="http://schemas.microsoft.com/office/drawing/2014/main" id="{C3C6D4FC-A668-4C0B-80D9-1B40DFCC0ED1}"/>
              </a:ext>
            </a:extLst>
          </p:cNvPr>
          <p:cNvSpPr>
            <a:spLocks noGrp="1"/>
          </p:cNvSpPr>
          <p:nvPr>
            <p:ph idx="1"/>
          </p:nvPr>
        </p:nvSpPr>
        <p:spPr/>
        <p:txBody>
          <a:bodyPr>
            <a:normAutofit fontScale="92500"/>
          </a:bodyPr>
          <a:lstStyle/>
          <a:p>
            <a:r>
              <a:rPr lang="en-US" altLang="zh-TW" kern="0" dirty="0">
                <a:effectLst/>
                <a:latin typeface="Times New Roman" panose="02020603050405020304" pitchFamily="18" charset="0"/>
                <a:ea typeface="PMingLiU" panose="02020500000000000000" pitchFamily="18" charset="-120"/>
              </a:rPr>
              <a:t>Fever: </a:t>
            </a:r>
          </a:p>
          <a:p>
            <a:pPr marL="457200" lvl="1" indent="0">
              <a:buNone/>
            </a:pPr>
            <a:r>
              <a:rPr lang="en-US" altLang="zh-TW" kern="0" dirty="0">
                <a:effectLst/>
                <a:latin typeface="Times New Roman" panose="02020603050405020304" pitchFamily="18" charset="0"/>
                <a:ea typeface="PMingLiU" panose="02020500000000000000" pitchFamily="18" charset="-120"/>
              </a:rPr>
              <a:t>A mild fever may occur after vaccination, especially in children. It generally resolves within 1-2 days. </a:t>
            </a:r>
          </a:p>
          <a:p>
            <a:r>
              <a:rPr lang="en-US" altLang="zh-TW" kern="0" dirty="0">
                <a:effectLst/>
                <a:latin typeface="Times New Roman" panose="02020603050405020304" pitchFamily="18" charset="0"/>
                <a:ea typeface="PMingLiU" panose="02020500000000000000" pitchFamily="18" charset="-120"/>
              </a:rPr>
              <a:t>Headache: </a:t>
            </a:r>
          </a:p>
          <a:p>
            <a:pPr marL="457200" lvl="1" indent="0">
              <a:buNone/>
            </a:pPr>
            <a:r>
              <a:rPr lang="en-US" altLang="zh-TW" kern="0" dirty="0">
                <a:effectLst/>
                <a:latin typeface="Times New Roman" panose="02020603050405020304" pitchFamily="18" charset="0"/>
                <a:ea typeface="PMingLiU" panose="02020500000000000000" pitchFamily="18" charset="-120"/>
              </a:rPr>
              <a:t>Some individuals may experience headaches following vaccination. This symptom typically resolves on its own or can be managed with over-the-counter pain relievers. </a:t>
            </a:r>
          </a:p>
          <a:p>
            <a:r>
              <a:rPr lang="en-US" altLang="zh-TW" kern="0" dirty="0">
                <a:effectLst/>
                <a:latin typeface="Times New Roman" panose="02020603050405020304" pitchFamily="18" charset="0"/>
                <a:ea typeface="PMingLiU" panose="02020500000000000000" pitchFamily="18" charset="-120"/>
              </a:rPr>
              <a:t>Fatigue: </a:t>
            </a:r>
          </a:p>
          <a:p>
            <a:pPr marL="457200" lvl="1" indent="0">
              <a:buNone/>
            </a:pPr>
            <a:r>
              <a:rPr lang="en-US" altLang="zh-TW" kern="0" dirty="0">
                <a:effectLst/>
                <a:latin typeface="Times New Roman" panose="02020603050405020304" pitchFamily="18" charset="0"/>
                <a:ea typeface="PMingLiU" panose="02020500000000000000" pitchFamily="18" charset="-120"/>
              </a:rPr>
              <a:t>Fatigue is a common systemic reaction that may last for a short period after vaccination. </a:t>
            </a:r>
          </a:p>
          <a:p>
            <a:r>
              <a:rPr lang="en-US" altLang="zh-TW" kern="0" dirty="0">
                <a:effectLst/>
                <a:latin typeface="Times New Roman" panose="02020603050405020304" pitchFamily="18" charset="0"/>
                <a:ea typeface="PMingLiU" panose="02020500000000000000" pitchFamily="18" charset="-120"/>
              </a:rPr>
              <a:t>Muscle aches: </a:t>
            </a:r>
          </a:p>
          <a:p>
            <a:pPr marL="457200" lvl="1" indent="0">
              <a:buNone/>
            </a:pPr>
            <a:r>
              <a:rPr lang="en-US" altLang="zh-TW" kern="0" dirty="0">
                <a:effectLst/>
                <a:latin typeface="Times New Roman" panose="02020603050405020304" pitchFamily="18" charset="0"/>
                <a:ea typeface="PMingLiU" panose="02020500000000000000" pitchFamily="18" charset="-120"/>
              </a:rPr>
              <a:t>Mild muscle aches can occur after vaccination and usually resolve within a few days.</a:t>
            </a:r>
            <a:endParaRPr lang="zh-TW" altLang="en-US" dirty="0"/>
          </a:p>
        </p:txBody>
      </p:sp>
    </p:spTree>
    <p:extLst>
      <p:ext uri="{BB962C8B-B14F-4D97-AF65-F5344CB8AC3E}">
        <p14:creationId xmlns:p14="http://schemas.microsoft.com/office/powerpoint/2010/main" val="2282493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a:latin typeface="標楷體" panose="03000509000000000000" pitchFamily="65" charset="-120"/>
                <a:ea typeface="標楷體" panose="03000509000000000000" pitchFamily="65" charset="-120"/>
              </a:rPr>
              <a:t>暈針</a:t>
            </a:r>
            <a:endParaRPr lang="zh-TW" altLang="en-US" dirty="0"/>
          </a:p>
        </p:txBody>
      </p:sp>
      <p:sp>
        <p:nvSpPr>
          <p:cNvPr id="3" name="內容版面配置區 2"/>
          <p:cNvSpPr>
            <a:spLocks noGrp="1"/>
          </p:cNvSpPr>
          <p:nvPr>
            <p:ph idx="1"/>
          </p:nvPr>
        </p:nvSpPr>
        <p:spPr/>
        <p:txBody>
          <a:bodyPr>
            <a:normAutofit lnSpcReduction="10000"/>
          </a:bodyPr>
          <a:lstStyle/>
          <a:p>
            <a:pPr marL="0" indent="0">
              <a:buNone/>
            </a:pPr>
            <a:r>
              <a:rPr lang="zh-TW" altLang="zh-TW" dirty="0">
                <a:latin typeface="標楷體" panose="03000509000000000000" pitchFamily="65" charset="-120"/>
                <a:ea typeface="標楷體" panose="03000509000000000000" pitchFamily="65" charset="-120"/>
              </a:rPr>
              <a:t>通常指的是人在接受注射或看見針頭時出現的不適感，包括恐慌、害怕、頭暈、甚至昏厥等症狀。這種現象又被稱為針頭恐懼症或注射恐懼症。多數為短暫現象，過後即恢復。對於曾經有相關病歷者宜採取：</a:t>
            </a:r>
          </a:p>
          <a:p>
            <a:pPr lvl="0"/>
            <a:r>
              <a:rPr lang="zh-TW" altLang="zh-TW" b="1" dirty="0">
                <a:latin typeface="標楷體" panose="03000509000000000000" pitchFamily="65" charset="-120"/>
                <a:ea typeface="標楷體" panose="03000509000000000000" pitchFamily="65" charset="-120"/>
              </a:rPr>
              <a:t>縮短等待時間</a:t>
            </a:r>
            <a:endParaRPr lang="zh-TW" altLang="zh-TW" dirty="0">
              <a:latin typeface="標楷體" panose="03000509000000000000" pitchFamily="65" charset="-120"/>
              <a:ea typeface="標楷體" panose="03000509000000000000" pitchFamily="65" charset="-120"/>
            </a:endParaRPr>
          </a:p>
          <a:p>
            <a:pPr lvl="0"/>
            <a:r>
              <a:rPr lang="zh-TW" altLang="zh-TW" b="1" dirty="0">
                <a:latin typeface="標楷體" panose="03000509000000000000" pitchFamily="65" charset="-120"/>
                <a:ea typeface="標楷體" panose="03000509000000000000" pitchFamily="65" charset="-120"/>
              </a:rPr>
              <a:t>正面對話</a:t>
            </a:r>
            <a:r>
              <a:rPr lang="zh-TW" altLang="zh-TW" dirty="0">
                <a:latin typeface="標楷體" panose="03000509000000000000" pitchFamily="65" charset="-120"/>
                <a:ea typeface="標楷體" panose="03000509000000000000" pitchFamily="65" charset="-120"/>
              </a:rPr>
              <a:t>：對其說明注射的過程和必要性。</a:t>
            </a:r>
          </a:p>
          <a:p>
            <a:pPr lvl="0"/>
            <a:r>
              <a:rPr lang="zh-TW" altLang="zh-TW" b="1" dirty="0">
                <a:latin typeface="標楷體" panose="03000509000000000000" pitchFamily="65" charset="-120"/>
                <a:ea typeface="標楷體" panose="03000509000000000000" pitchFamily="65" charset="-120"/>
              </a:rPr>
              <a:t>分散注意力</a:t>
            </a:r>
            <a:r>
              <a:rPr lang="zh-TW" altLang="zh-TW" dirty="0">
                <a:latin typeface="標楷體" panose="03000509000000000000" pitchFamily="65" charset="-120"/>
                <a:ea typeface="標楷體" panose="03000509000000000000" pitchFamily="65" charset="-120"/>
              </a:rPr>
              <a:t>：注射時，建議其試著將注意力放在其他事情上。</a:t>
            </a:r>
          </a:p>
          <a:p>
            <a:pPr lvl="0"/>
            <a:r>
              <a:rPr lang="zh-TW" altLang="zh-TW" b="1" dirty="0">
                <a:latin typeface="標楷體" panose="03000509000000000000" pitchFamily="65" charset="-120"/>
                <a:ea typeface="標楷體" panose="03000509000000000000" pitchFamily="65" charset="-120"/>
              </a:rPr>
              <a:t>保持良好的身體狀態</a:t>
            </a:r>
            <a:r>
              <a:rPr lang="zh-TW" altLang="zh-TW" dirty="0">
                <a:latin typeface="標楷體" panose="03000509000000000000" pitchFamily="65" charset="-120"/>
                <a:ea typeface="標楷體" panose="03000509000000000000" pitchFamily="65" charset="-120"/>
              </a:rPr>
              <a:t>：確保被接種者注射前吃過食物並且喝足夠的水。空腹或脫水可能會加重頭暈的感覺。</a:t>
            </a:r>
          </a:p>
          <a:p>
            <a:r>
              <a:rPr lang="zh-TW" altLang="zh-TW" dirty="0">
                <a:latin typeface="標楷體" panose="03000509000000000000" pitchFamily="65" charset="-120"/>
                <a:ea typeface="標楷體" panose="03000509000000000000" pitchFamily="65" charset="-120"/>
              </a:rPr>
              <a:t>必要時採坐姿注射及服用糖水。</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33048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CFE6A41-0BB8-4CB6-A532-ABD041DA2090}"/>
              </a:ext>
            </a:extLst>
          </p:cNvPr>
          <p:cNvSpPr>
            <a:spLocks noGrp="1"/>
          </p:cNvSpPr>
          <p:nvPr>
            <p:ph type="title"/>
          </p:nvPr>
        </p:nvSpPr>
        <p:spPr/>
        <p:txBody>
          <a:bodyPr/>
          <a:lstStyle/>
          <a:p>
            <a:pPr algn="ctr"/>
            <a:r>
              <a:rPr lang="en-US" altLang="zh-TW" sz="4400" kern="0" dirty="0">
                <a:effectLst/>
                <a:latin typeface="Times New Roman" panose="02020603050405020304" pitchFamily="18" charset="0"/>
                <a:ea typeface="PMingLiU" panose="02020500000000000000" pitchFamily="18" charset="-120"/>
              </a:rPr>
              <a:t>Allergic reactions</a:t>
            </a:r>
            <a:endParaRPr lang="zh-TW" altLang="en-US" dirty="0"/>
          </a:p>
        </p:txBody>
      </p:sp>
      <p:sp>
        <p:nvSpPr>
          <p:cNvPr id="3" name="內容版面配置區 2">
            <a:extLst>
              <a:ext uri="{FF2B5EF4-FFF2-40B4-BE49-F238E27FC236}">
                <a16:creationId xmlns:a16="http://schemas.microsoft.com/office/drawing/2014/main" id="{C3C6D4FC-A668-4C0B-80D9-1B40DFCC0ED1}"/>
              </a:ext>
            </a:extLst>
          </p:cNvPr>
          <p:cNvSpPr>
            <a:spLocks noGrp="1"/>
          </p:cNvSpPr>
          <p:nvPr>
            <p:ph idx="1"/>
          </p:nvPr>
        </p:nvSpPr>
        <p:spPr/>
        <p:txBody>
          <a:bodyPr>
            <a:normAutofit/>
          </a:bodyPr>
          <a:lstStyle/>
          <a:p>
            <a:r>
              <a:rPr lang="en-US" altLang="zh-TW" kern="0" dirty="0">
                <a:effectLst/>
                <a:latin typeface="Times New Roman" panose="02020603050405020304" pitchFamily="18" charset="0"/>
                <a:ea typeface="PMingLiU" panose="02020500000000000000" pitchFamily="18" charset="-120"/>
              </a:rPr>
              <a:t>Urticaria (hives): </a:t>
            </a:r>
          </a:p>
          <a:p>
            <a:pPr marL="457200" lvl="1" indent="0">
              <a:buNone/>
            </a:pPr>
            <a:r>
              <a:rPr lang="en-US" altLang="zh-TW" kern="0" dirty="0">
                <a:effectLst/>
                <a:latin typeface="Times New Roman" panose="02020603050405020304" pitchFamily="18" charset="0"/>
                <a:ea typeface="PMingLiU" panose="02020500000000000000" pitchFamily="18" charset="-120"/>
              </a:rPr>
              <a:t>Hives may occur in some individuals as a result of an allergic reaction to vaccine components. This reaction is generally mild and resolves with antihistamines. </a:t>
            </a:r>
          </a:p>
          <a:p>
            <a:r>
              <a:rPr lang="en-US" altLang="zh-TW" kern="0" dirty="0">
                <a:effectLst/>
                <a:latin typeface="Times New Roman" panose="02020603050405020304" pitchFamily="18" charset="0"/>
                <a:ea typeface="PMingLiU" panose="02020500000000000000" pitchFamily="18" charset="-120"/>
              </a:rPr>
              <a:t>Angioedema: </a:t>
            </a:r>
          </a:p>
          <a:p>
            <a:pPr marL="457200" lvl="1" indent="0">
              <a:buNone/>
            </a:pPr>
            <a:r>
              <a:rPr lang="en-US" altLang="zh-TW" kern="0" dirty="0">
                <a:effectLst/>
                <a:latin typeface="Times New Roman" panose="02020603050405020304" pitchFamily="18" charset="0"/>
                <a:ea typeface="PMingLiU" panose="02020500000000000000" pitchFamily="18" charset="-120"/>
              </a:rPr>
              <a:t>Swelling of the face, lips, or tongue can occur in rare cases due to an allergic reaction. Prompt medical attention is necessary if this occurs. </a:t>
            </a:r>
          </a:p>
          <a:p>
            <a:r>
              <a:rPr lang="en-US" altLang="zh-TW" kern="0" dirty="0">
                <a:effectLst/>
                <a:latin typeface="Times New Roman" panose="02020603050405020304" pitchFamily="18" charset="0"/>
                <a:ea typeface="PMingLiU" panose="02020500000000000000" pitchFamily="18" charset="-120"/>
              </a:rPr>
              <a:t>Anaphylaxis: </a:t>
            </a:r>
          </a:p>
          <a:p>
            <a:pPr marL="457200" lvl="1" indent="0">
              <a:buNone/>
            </a:pPr>
            <a:r>
              <a:rPr lang="en-US" altLang="zh-TW" kern="0" dirty="0">
                <a:effectLst/>
                <a:latin typeface="Times New Roman" panose="02020603050405020304" pitchFamily="18" charset="0"/>
                <a:ea typeface="PMingLiU" panose="02020500000000000000" pitchFamily="18" charset="-120"/>
              </a:rPr>
              <a:t>An extremely rare but serious allergic reaction, anaphylaxis can be life-threatening and requires immediate medical intervention.</a:t>
            </a:r>
            <a:endParaRPr lang="zh-TW" altLang="en-US" dirty="0"/>
          </a:p>
        </p:txBody>
      </p:sp>
    </p:spTree>
    <p:extLst>
      <p:ext uri="{BB962C8B-B14F-4D97-AF65-F5344CB8AC3E}">
        <p14:creationId xmlns:p14="http://schemas.microsoft.com/office/powerpoint/2010/main" val="2256842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a:latin typeface="標楷體" panose="03000509000000000000" pitchFamily="65" charset="-120"/>
                <a:ea typeface="標楷體" panose="03000509000000000000" pitchFamily="65" charset="-120"/>
              </a:rPr>
              <a:t>立即型過敏及其預防與治療</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2560320" y="1981073"/>
            <a:ext cx="6903720" cy="4351338"/>
          </a:xfrm>
        </p:spPr>
        <p:txBody>
          <a:bodyPr>
            <a:normAutofit fontScale="92500" lnSpcReduction="10000"/>
          </a:bodyPr>
          <a:lstStyle/>
          <a:p>
            <a:pPr marL="514350" indent="-514350">
              <a:buFont typeface="+mj-lt"/>
              <a:buAutoNum type="arabicPeriod"/>
            </a:pPr>
            <a:r>
              <a:rPr lang="zh-TW" altLang="en-US" dirty="0">
                <a:latin typeface="標楷體" panose="03000509000000000000" pitchFamily="65" charset="-120"/>
                <a:ea typeface="標楷體" panose="03000509000000000000" pitchFamily="65" charset="-120"/>
              </a:rPr>
              <a:t>疫苗引起的過敏性休克發生率約在每百萬劑</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a:t>
            </a:r>
            <a:r>
              <a:rPr lang="en-US" altLang="zh-TW" dirty="0">
                <a:latin typeface="標楷體" panose="03000509000000000000" pitchFamily="65" charset="-120"/>
                <a:ea typeface="標楷體" panose="03000509000000000000" pitchFamily="65" charset="-120"/>
              </a:rPr>
              <a:t>10</a:t>
            </a:r>
            <a:r>
              <a:rPr lang="zh-TW" altLang="en-US" dirty="0">
                <a:latin typeface="標楷體" panose="03000509000000000000" pitchFamily="65" charset="-120"/>
                <a:ea typeface="標楷體" panose="03000509000000000000" pitchFamily="65" charset="-120"/>
              </a:rPr>
              <a:t>個案例。</a:t>
            </a:r>
          </a:p>
          <a:p>
            <a:pPr marL="514350" indent="-514350">
              <a:buFont typeface="+mj-lt"/>
              <a:buAutoNum type="arabicPeriod"/>
            </a:pPr>
            <a:r>
              <a:rPr lang="zh-TW" altLang="en-US" dirty="0">
                <a:latin typeface="標楷體" panose="03000509000000000000" pitchFamily="65" charset="-120"/>
                <a:ea typeface="標楷體" panose="03000509000000000000" pitchFamily="65" charset="-120"/>
              </a:rPr>
              <a:t>大部分疫苗引起的立即型過敏都發生在注射後幾秒鐘至幾分鐘之間，幾乎所有的病例都發生在一小時以內。</a:t>
            </a:r>
            <a:endParaRPr lang="en-US" altLang="zh-TW" dirty="0">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dirty="0">
                <a:latin typeface="標楷體" panose="03000509000000000000" pitchFamily="65" charset="-120"/>
                <a:ea typeface="標楷體" panose="03000509000000000000" pitchFamily="65" charset="-120"/>
              </a:rPr>
              <a:t>預防：接種疫苗後在醫療單位觀察</a:t>
            </a:r>
            <a:r>
              <a:rPr lang="zh-TW" altLang="en-US" dirty="0">
                <a:solidFill>
                  <a:srgbClr val="FF0000"/>
                </a:solidFill>
                <a:latin typeface="標楷體" panose="03000509000000000000" pitchFamily="65" charset="-120"/>
                <a:ea typeface="標楷體" panose="03000509000000000000" pitchFamily="65" charset="-120"/>
              </a:rPr>
              <a:t>至少半小時</a:t>
            </a:r>
            <a:endParaRPr lang="zh-TW" altLang="en-US" dirty="0">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dirty="0">
                <a:latin typeface="標楷體" panose="03000509000000000000" pitchFamily="65" charset="-120"/>
                <a:ea typeface="標楷體" panose="03000509000000000000" pitchFamily="65" charset="-120"/>
              </a:rPr>
              <a:t>在所有立即型過敏的處置中，唯有「即時的使用腎上腺素」一項與存活率有關。</a:t>
            </a:r>
          </a:p>
          <a:p>
            <a:pPr marL="514350" indent="-514350">
              <a:buFont typeface="+mj-lt"/>
              <a:buAutoNum type="arabicPeriod"/>
            </a:pPr>
            <a:r>
              <a:rPr lang="zh-TW" altLang="en-US" dirty="0">
                <a:latin typeface="標楷體" panose="03000509000000000000" pitchFamily="65" charset="-120"/>
                <a:ea typeface="標楷體" panose="03000509000000000000" pitchFamily="65" charset="-120"/>
              </a:rPr>
              <a:t>發生立即型過敏後，應住院觀察至少</a:t>
            </a:r>
            <a:r>
              <a:rPr lang="en-US" altLang="zh-TW" dirty="0">
                <a:latin typeface="標楷體" panose="03000509000000000000" pitchFamily="65" charset="-120"/>
                <a:ea typeface="標楷體" panose="03000509000000000000" pitchFamily="65" charset="-120"/>
              </a:rPr>
              <a:t>24</a:t>
            </a:r>
            <a:r>
              <a:rPr lang="zh-TW" altLang="en-US" dirty="0">
                <a:latin typeface="標楷體" panose="03000509000000000000" pitchFamily="65" charset="-120"/>
                <a:ea typeface="標楷體" panose="03000509000000000000" pitchFamily="65" charset="-120"/>
              </a:rPr>
              <a:t>小時才可出院。</a:t>
            </a:r>
          </a:p>
        </p:txBody>
      </p:sp>
    </p:spTree>
    <p:extLst>
      <p:ext uri="{BB962C8B-B14F-4D97-AF65-F5344CB8AC3E}">
        <p14:creationId xmlns:p14="http://schemas.microsoft.com/office/powerpoint/2010/main" val="4100873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C097E0C-E383-4C37-8968-4427FC99580B}"/>
              </a:ext>
            </a:extLst>
          </p:cNvPr>
          <p:cNvSpPr>
            <a:spLocks noGrp="1"/>
          </p:cNvSpPr>
          <p:nvPr>
            <p:ph type="title"/>
          </p:nvPr>
        </p:nvSpPr>
        <p:spPr/>
        <p:txBody>
          <a:bodyPr/>
          <a:lstStyle/>
          <a:p>
            <a:pPr algn="ctr"/>
            <a:r>
              <a:rPr lang="en-US" altLang="zh-TW" sz="4400" kern="0" dirty="0">
                <a:effectLst/>
                <a:latin typeface="Times New Roman" panose="02020603050405020304" pitchFamily="18" charset="0"/>
                <a:cs typeface="Times New Roman" panose="02020603050405020304" pitchFamily="18" charset="0"/>
              </a:rPr>
              <a:t>Rare but Serious Adverse Reactions</a:t>
            </a:r>
            <a:endParaRPr lang="zh-TW" altLang="en-US" dirty="0"/>
          </a:p>
        </p:txBody>
      </p:sp>
      <p:sp>
        <p:nvSpPr>
          <p:cNvPr id="3" name="內容版面配置區 2">
            <a:extLst>
              <a:ext uri="{FF2B5EF4-FFF2-40B4-BE49-F238E27FC236}">
                <a16:creationId xmlns:a16="http://schemas.microsoft.com/office/drawing/2014/main" id="{D4896A89-1264-4A33-B5B3-A1EB96E3C3D2}"/>
              </a:ext>
            </a:extLst>
          </p:cNvPr>
          <p:cNvSpPr>
            <a:spLocks noGrp="1"/>
          </p:cNvSpPr>
          <p:nvPr>
            <p:ph idx="1"/>
          </p:nvPr>
        </p:nvSpPr>
        <p:spPr/>
        <p:txBody>
          <a:bodyPr>
            <a:noAutofit/>
          </a:bodyPr>
          <a:lstStyle/>
          <a:p>
            <a:pPr marL="514350" indent="-514350">
              <a:buFont typeface="+mj-lt"/>
              <a:buAutoNum type="arabicPeriod"/>
            </a:pPr>
            <a:r>
              <a:rPr lang="en-US" altLang="zh-TW" kern="0" dirty="0">
                <a:effectLst/>
                <a:latin typeface="Times New Roman" panose="02020603050405020304" pitchFamily="18" charset="0"/>
                <a:cs typeface="Times New Roman" panose="02020603050405020304" pitchFamily="18" charset="0"/>
              </a:rPr>
              <a:t>Guillain-Barré Syndrome (GBS) </a:t>
            </a:r>
          </a:p>
          <a:p>
            <a:pPr marL="514350" indent="-514350">
              <a:buFont typeface="+mj-lt"/>
              <a:buAutoNum type="arabicPeriod"/>
            </a:pPr>
            <a:r>
              <a:rPr lang="en-US" altLang="zh-TW" kern="0" dirty="0">
                <a:effectLst/>
                <a:latin typeface="Times New Roman" panose="02020603050405020304" pitchFamily="18" charset="0"/>
                <a:cs typeface="Times New Roman" panose="02020603050405020304" pitchFamily="18" charset="0"/>
              </a:rPr>
              <a:t>Vaccine-associated enhanced respiratory disease (VAERD) </a:t>
            </a:r>
          </a:p>
          <a:p>
            <a:pPr marL="514350" indent="-514350">
              <a:buFont typeface="+mj-lt"/>
              <a:buAutoNum type="arabicPeriod"/>
            </a:pPr>
            <a:r>
              <a:rPr lang="en-US" altLang="zh-TW" kern="0" dirty="0">
                <a:effectLst/>
                <a:latin typeface="Times New Roman" panose="02020603050405020304" pitchFamily="18" charset="0"/>
                <a:cs typeface="Times New Roman" panose="02020603050405020304" pitchFamily="18" charset="0"/>
              </a:rPr>
              <a:t>Other rare adverse reactions </a:t>
            </a:r>
          </a:p>
          <a:p>
            <a:pPr lvl="1"/>
            <a:r>
              <a:rPr lang="en-US" altLang="zh-TW" kern="0" dirty="0">
                <a:effectLst/>
                <a:latin typeface="Times New Roman" panose="02020603050405020304" pitchFamily="18" charset="0"/>
                <a:cs typeface="Times New Roman" panose="02020603050405020304" pitchFamily="18" charset="0"/>
              </a:rPr>
              <a:t>Neurological complications (e.g., encephalopathy, seizures) </a:t>
            </a:r>
          </a:p>
          <a:p>
            <a:pPr lvl="1"/>
            <a:r>
              <a:rPr lang="en-US" altLang="zh-TW" kern="0" dirty="0">
                <a:effectLst/>
                <a:latin typeface="Times New Roman" panose="02020603050405020304" pitchFamily="18" charset="0"/>
                <a:cs typeface="Times New Roman" panose="02020603050405020304" pitchFamily="18" charset="0"/>
              </a:rPr>
              <a:t>Immune-mediated complications (e.g., vasculitis, thrombocytopenia)</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7603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0C71D86-CEFC-4E8E-8A92-82946BD71D57}"/>
              </a:ext>
            </a:extLst>
          </p:cNvPr>
          <p:cNvSpPr>
            <a:spLocks noGrp="1"/>
          </p:cNvSpPr>
          <p:nvPr>
            <p:ph type="title"/>
          </p:nvPr>
        </p:nvSpPr>
        <p:spPr/>
        <p:txBody>
          <a:bodyPr/>
          <a:lstStyle/>
          <a:p>
            <a:pPr algn="ctr"/>
            <a:r>
              <a:rPr lang="en-US" altLang="zh-TW" sz="4400" kern="0" dirty="0">
                <a:effectLst/>
                <a:latin typeface="PMingLiU" panose="02020500000000000000" pitchFamily="18" charset="-120"/>
                <a:cs typeface="PMingLiU" panose="02020500000000000000" pitchFamily="18" charset="-120"/>
              </a:rPr>
              <a:t>Introduction</a:t>
            </a:r>
            <a:endParaRPr lang="zh-TW" altLang="en-US" dirty="0"/>
          </a:p>
        </p:txBody>
      </p:sp>
      <p:sp>
        <p:nvSpPr>
          <p:cNvPr id="3" name="內容版面配置區 2">
            <a:extLst>
              <a:ext uri="{FF2B5EF4-FFF2-40B4-BE49-F238E27FC236}">
                <a16:creationId xmlns:a16="http://schemas.microsoft.com/office/drawing/2014/main" id="{6B124F84-8E35-48D3-83BD-DC441CA4A7DC}"/>
              </a:ext>
            </a:extLst>
          </p:cNvPr>
          <p:cNvSpPr>
            <a:spLocks noGrp="1"/>
          </p:cNvSpPr>
          <p:nvPr>
            <p:ph idx="1"/>
          </p:nvPr>
        </p:nvSpPr>
        <p:spPr/>
        <p:txBody>
          <a:bodyPr>
            <a:normAutofit/>
          </a:bodyPr>
          <a:lstStyle/>
          <a:p>
            <a:pPr marL="514350" indent="-514350">
              <a:buFont typeface="+mj-lt"/>
              <a:buAutoNum type="alphaUcPeriod"/>
            </a:pPr>
            <a:r>
              <a:rPr lang="en-US" altLang="zh-TW" kern="0" dirty="0">
                <a:effectLst/>
                <a:latin typeface="Times New Roman" panose="02020603050405020304" pitchFamily="18" charset="0"/>
                <a:cs typeface="Times New Roman" panose="02020603050405020304" pitchFamily="18" charset="0"/>
              </a:rPr>
              <a:t>Importance of influenza vaccination </a:t>
            </a:r>
          </a:p>
          <a:p>
            <a:pPr marL="514350" indent="-514350">
              <a:buFont typeface="+mj-lt"/>
              <a:buAutoNum type="alphaUcPeriod"/>
            </a:pPr>
            <a:r>
              <a:rPr lang="en-US" altLang="zh-TW" kern="0" dirty="0">
                <a:effectLst/>
                <a:latin typeface="Times New Roman" panose="02020603050405020304" pitchFamily="18" charset="0"/>
                <a:cs typeface="Times New Roman" panose="02020603050405020304" pitchFamily="18" charset="0"/>
              </a:rPr>
              <a:t>Overview of influenza vaccine types </a:t>
            </a:r>
          </a:p>
        </p:txBody>
      </p:sp>
    </p:spTree>
    <p:extLst>
      <p:ext uri="{BB962C8B-B14F-4D97-AF65-F5344CB8AC3E}">
        <p14:creationId xmlns:p14="http://schemas.microsoft.com/office/powerpoint/2010/main" val="2059871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09B7C65-3CAE-4825-B405-9EE8D7531B89}"/>
              </a:ext>
            </a:extLst>
          </p:cNvPr>
          <p:cNvSpPr>
            <a:spLocks noGrp="1"/>
          </p:cNvSpPr>
          <p:nvPr>
            <p:ph type="title"/>
          </p:nvPr>
        </p:nvSpPr>
        <p:spPr/>
        <p:txBody>
          <a:bodyPr>
            <a:normAutofit/>
          </a:bodyPr>
          <a:lstStyle/>
          <a:p>
            <a:pPr algn="ctr"/>
            <a:r>
              <a:rPr lang="en-US" altLang="zh-TW" kern="0" dirty="0">
                <a:effectLst/>
                <a:latin typeface="Times New Roman" panose="02020603050405020304" pitchFamily="18" charset="0"/>
                <a:ea typeface="PMingLiU" panose="02020500000000000000" pitchFamily="18" charset="-120"/>
              </a:rPr>
              <a:t>Guillain-Barré Syndrome (GBS)</a:t>
            </a:r>
            <a:endParaRPr lang="zh-TW" altLang="en-US" dirty="0"/>
          </a:p>
        </p:txBody>
      </p:sp>
      <p:sp>
        <p:nvSpPr>
          <p:cNvPr id="3" name="內容版面配置區 2">
            <a:extLst>
              <a:ext uri="{FF2B5EF4-FFF2-40B4-BE49-F238E27FC236}">
                <a16:creationId xmlns:a16="http://schemas.microsoft.com/office/drawing/2014/main" id="{53BD4BF9-6EB8-4CFD-B419-2393915CCC0C}"/>
              </a:ext>
            </a:extLst>
          </p:cNvPr>
          <p:cNvSpPr>
            <a:spLocks noGrp="1"/>
          </p:cNvSpPr>
          <p:nvPr>
            <p:ph idx="1"/>
          </p:nvPr>
        </p:nvSpPr>
        <p:spPr/>
        <p:txBody>
          <a:bodyPr>
            <a:noAutofit/>
          </a:bodyPr>
          <a:lstStyle/>
          <a:p>
            <a:pPr marL="342900" indent="-342900">
              <a:buFont typeface="+mj-lt"/>
              <a:buAutoNum type="arabicPeriod"/>
            </a:pPr>
            <a:r>
              <a:rPr lang="en-US" altLang="zh-TW" sz="2400" kern="0" dirty="0">
                <a:effectLst/>
                <a:latin typeface="Times New Roman" panose="02020603050405020304" pitchFamily="18" charset="0"/>
                <a:ea typeface="PMingLiU" panose="02020500000000000000" pitchFamily="18" charset="-120"/>
              </a:rPr>
              <a:t>Overview and incidence: </a:t>
            </a:r>
          </a:p>
          <a:p>
            <a:pPr marL="914400" lvl="1" indent="-457200">
              <a:buFont typeface="+mj-lt"/>
              <a:buAutoNum type="alphaUcPeriod"/>
            </a:pPr>
            <a:r>
              <a:rPr lang="en-US" altLang="zh-TW" sz="2000" kern="0" dirty="0">
                <a:effectLst/>
                <a:latin typeface="Times New Roman" panose="02020603050405020304" pitchFamily="18" charset="0"/>
                <a:ea typeface="PMingLiU" panose="02020500000000000000" pitchFamily="18" charset="-120"/>
              </a:rPr>
              <a:t>GBS is a rare neurological disorder characterized by muscle weakness, numbness, and tingling, which can progress to paralysis. </a:t>
            </a:r>
          </a:p>
          <a:p>
            <a:pPr marL="800100" lvl="1" indent="-342900">
              <a:buFont typeface="+mj-lt"/>
              <a:buAutoNum type="alphaUcPeriod"/>
            </a:pPr>
            <a:r>
              <a:rPr lang="en-US" altLang="zh-TW" sz="2000" kern="0" dirty="0">
                <a:effectLst/>
                <a:latin typeface="Times New Roman" panose="02020603050405020304" pitchFamily="18" charset="0"/>
                <a:ea typeface="PMingLiU" panose="02020500000000000000" pitchFamily="18" charset="-120"/>
              </a:rPr>
              <a:t>The incidence of GBS is very low, affecting about 1-2 people per 100,000 annually.</a:t>
            </a:r>
          </a:p>
          <a:p>
            <a:pPr marL="342900" indent="-342900">
              <a:buFont typeface="+mj-lt"/>
              <a:buAutoNum type="arabicPeriod"/>
            </a:pPr>
            <a:r>
              <a:rPr lang="en-US" altLang="zh-TW" sz="2400" kern="0" dirty="0">
                <a:effectLst/>
                <a:latin typeface="Times New Roman" panose="02020603050405020304" pitchFamily="18" charset="0"/>
                <a:ea typeface="PMingLiU" panose="02020500000000000000" pitchFamily="18" charset="-120"/>
              </a:rPr>
              <a:t>Relationship with influenza vaccination: </a:t>
            </a:r>
          </a:p>
          <a:p>
            <a:pPr marL="914400" lvl="1" indent="-457200">
              <a:buFont typeface="+mj-lt"/>
              <a:buAutoNum type="alphaUcPeriod"/>
            </a:pPr>
            <a:r>
              <a:rPr lang="en-US" altLang="zh-TW" sz="2000" kern="0" dirty="0">
                <a:effectLst/>
                <a:latin typeface="Times New Roman" panose="02020603050405020304" pitchFamily="18" charset="0"/>
                <a:ea typeface="PMingLiU" panose="02020500000000000000" pitchFamily="18" charset="-120"/>
              </a:rPr>
              <a:t>Some studies have suggested a small increased risk of GBS following influenza vaccination, particularly with the 1976 swine flu vaccine. </a:t>
            </a:r>
          </a:p>
          <a:p>
            <a:pPr marL="800100" lvl="1" indent="-342900">
              <a:buFont typeface="+mj-lt"/>
              <a:buAutoNum type="alphaUcPeriod"/>
            </a:pPr>
            <a:r>
              <a:rPr lang="en-US" altLang="zh-TW" sz="2000" kern="0" dirty="0">
                <a:effectLst/>
                <a:latin typeface="Times New Roman" panose="02020603050405020304" pitchFamily="18" charset="0"/>
                <a:ea typeface="PMingLiU" panose="02020500000000000000" pitchFamily="18" charset="-120"/>
              </a:rPr>
              <a:t>However, the risk is extremely low, estimated at 1-2 additional cases per million vaccinees. </a:t>
            </a:r>
          </a:p>
          <a:p>
            <a:pPr marL="342900" indent="-342900">
              <a:buFont typeface="+mj-lt"/>
              <a:buAutoNum type="arabicPeriod"/>
            </a:pPr>
            <a:r>
              <a:rPr lang="en-US" altLang="zh-TW" sz="2400" kern="0" dirty="0">
                <a:effectLst/>
                <a:latin typeface="Times New Roman" panose="02020603050405020304" pitchFamily="18" charset="0"/>
                <a:ea typeface="PMingLiU" panose="02020500000000000000" pitchFamily="18" charset="-120"/>
              </a:rPr>
              <a:t>Risk factors and management: </a:t>
            </a:r>
          </a:p>
          <a:p>
            <a:pPr marL="914400" lvl="1" indent="-457200">
              <a:buFont typeface="+mj-lt"/>
              <a:buAutoNum type="alphaUcPeriod"/>
            </a:pPr>
            <a:r>
              <a:rPr lang="en-US" altLang="zh-TW" sz="2000" kern="0" dirty="0">
                <a:effectLst/>
                <a:latin typeface="Times New Roman" panose="02020603050405020304" pitchFamily="18" charset="0"/>
                <a:ea typeface="PMingLiU" panose="02020500000000000000" pitchFamily="18" charset="-120"/>
              </a:rPr>
              <a:t>Physicians should be vigilant in recognizing early symptoms of GBS, particularly in patients with a history of the syndrome. </a:t>
            </a:r>
          </a:p>
          <a:p>
            <a:pPr marL="914400" lvl="1" indent="-457200">
              <a:buFont typeface="+mj-lt"/>
              <a:buAutoNum type="alphaUcPeriod"/>
            </a:pPr>
            <a:r>
              <a:rPr lang="en-US" altLang="zh-TW" sz="2000" kern="0" dirty="0">
                <a:effectLst/>
                <a:latin typeface="Times New Roman" panose="02020603050405020304" pitchFamily="18" charset="0"/>
                <a:ea typeface="PMingLiU" panose="02020500000000000000" pitchFamily="18" charset="-120"/>
              </a:rPr>
              <a:t>Management involves prompt referral to specialized care, close monitoring, and supportive treatment.</a:t>
            </a:r>
            <a:endParaRPr lang="zh-TW" altLang="en-US" sz="2000" dirty="0"/>
          </a:p>
        </p:txBody>
      </p:sp>
    </p:spTree>
    <p:extLst>
      <p:ext uri="{BB962C8B-B14F-4D97-AF65-F5344CB8AC3E}">
        <p14:creationId xmlns:p14="http://schemas.microsoft.com/office/powerpoint/2010/main" val="1846974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838200" y="145669"/>
            <a:ext cx="10515600" cy="1325563"/>
          </a:xfrm>
        </p:spPr>
        <p:txBody>
          <a:bodyPr/>
          <a:lstStyle/>
          <a:p>
            <a:pPr algn="ctr"/>
            <a:r>
              <a:rPr lang="en-US" altLang="zh-TW" dirty="0" err="1">
                <a:latin typeface="Times New Roman" panose="02020603050405020304" pitchFamily="18" charset="0"/>
                <a:cs typeface="Times New Roman" panose="02020603050405020304" pitchFamily="18" charset="0"/>
              </a:rPr>
              <a:t>Guillain-Barré</a:t>
            </a:r>
            <a:r>
              <a:rPr lang="en-US" altLang="zh-TW" dirty="0">
                <a:latin typeface="Times New Roman" panose="02020603050405020304" pitchFamily="18" charset="0"/>
                <a:cs typeface="Times New Roman" panose="02020603050405020304" pitchFamily="18" charset="0"/>
              </a:rPr>
              <a:t> Syndrome</a:t>
            </a:r>
            <a:endParaRPr lang="zh-TW" altLang="en-US" dirty="0">
              <a:latin typeface="Times New Roman" panose="02020603050405020304" pitchFamily="18" charset="0"/>
              <a:cs typeface="Times New Roman" panose="02020603050405020304" pitchFamily="18" charset="0"/>
            </a:endParaRPr>
          </a:p>
        </p:txBody>
      </p:sp>
      <p:sp>
        <p:nvSpPr>
          <p:cNvPr id="4" name="Text Placeholder 3"/>
          <p:cNvSpPr>
            <a:spLocks noGrp="1"/>
          </p:cNvSpPr>
          <p:nvPr>
            <p:ph idx="1"/>
          </p:nvPr>
        </p:nvSpPr>
        <p:spPr>
          <a:xfrm>
            <a:off x="838200" y="1569592"/>
            <a:ext cx="10515600" cy="4913503"/>
          </a:xfrm>
        </p:spPr>
        <p:txBody>
          <a:bodyPr>
            <a:noAutofit/>
          </a:bodyPr>
          <a:lstStyle/>
          <a:p>
            <a:pPr marL="342900" lvl="0" indent="-342900">
              <a:buFont typeface="+mj-lt"/>
              <a:buAutoNum type="arabicPeriod"/>
            </a:pPr>
            <a:r>
              <a:rPr lang="en-US" altLang="zh-TW" sz="2400" dirty="0">
                <a:latin typeface="標楷體" panose="03000509000000000000" pitchFamily="65" charset="-120"/>
                <a:ea typeface="標楷體" panose="03000509000000000000" pitchFamily="65" charset="-120"/>
              </a:rPr>
              <a:t>GBS</a:t>
            </a:r>
            <a:r>
              <a:rPr lang="zh-TW" altLang="en-US" sz="2400" dirty="0">
                <a:latin typeface="標楷體" panose="03000509000000000000" pitchFamily="65" charset="-120"/>
                <a:ea typeface="標楷體" panose="03000509000000000000" pitchFamily="65" charset="-120"/>
              </a:rPr>
              <a:t>是一種罕見疾病，發生率約為每年十萬分之</a:t>
            </a:r>
            <a:r>
              <a:rPr lang="en-US" altLang="zh-TW" sz="2400" dirty="0">
                <a:latin typeface="標楷體" panose="03000509000000000000" pitchFamily="65" charset="-120"/>
                <a:ea typeface="標楷體" panose="03000509000000000000" pitchFamily="65" charset="-120"/>
              </a:rPr>
              <a:t>1~2</a:t>
            </a:r>
            <a:r>
              <a:rPr lang="zh-TW" altLang="en-US" sz="2400" dirty="0">
                <a:latin typeface="標楷體" panose="03000509000000000000" pitchFamily="65" charset="-120"/>
                <a:ea typeface="標楷體" panose="03000509000000000000" pitchFamily="65" charset="-120"/>
              </a:rPr>
              <a:t>，其全球死亡率約為</a:t>
            </a:r>
            <a:r>
              <a:rPr lang="en-US" altLang="zh-TW" sz="2400" dirty="0">
                <a:latin typeface="標楷體" panose="03000509000000000000" pitchFamily="65" charset="-120"/>
                <a:ea typeface="標楷體" panose="03000509000000000000" pitchFamily="65" charset="-120"/>
              </a:rPr>
              <a:t>7.5%</a:t>
            </a:r>
          </a:p>
          <a:p>
            <a:pPr marL="342900" lvl="0" indent="-342900">
              <a:buFont typeface="+mj-lt"/>
              <a:buAutoNum type="arabicPeriod"/>
            </a:pPr>
            <a:r>
              <a:rPr lang="en-US" altLang="zh-TW" sz="2400" dirty="0">
                <a:latin typeface="標楷體" panose="03000509000000000000" pitchFamily="65" charset="-120"/>
                <a:ea typeface="標楷體" panose="03000509000000000000" pitchFamily="65" charset="-120"/>
              </a:rPr>
              <a:t>GBS</a:t>
            </a:r>
            <a:r>
              <a:rPr lang="zh-TW" altLang="en-US" sz="2400" dirty="0">
                <a:latin typeface="標楷體" panose="03000509000000000000" pitchFamily="65" charset="-120"/>
                <a:ea typeface="標楷體" panose="03000509000000000000" pitchFamily="65" charset="-120"/>
              </a:rPr>
              <a:t>是一種因免疫系統損害周圍神經系統，而導致的急性肌肉癱瘓疾病。本病的典型初始症狀為痛覺異常及肌肉弱化。一般肌肉症狀會先從手腳開始進犯，之後進犯上臂及上半身。</a:t>
            </a:r>
          </a:p>
          <a:p>
            <a:pPr marL="342900" lvl="0" indent="-342900">
              <a:buFont typeface="+mj-lt"/>
              <a:buAutoNum type="arabicPeriod"/>
            </a:pPr>
            <a:r>
              <a:rPr lang="zh-TW" altLang="en-US" sz="2400" dirty="0">
                <a:latin typeface="標楷體" panose="03000509000000000000" pitchFamily="65" charset="-120"/>
                <a:ea typeface="標楷體" panose="03000509000000000000" pitchFamily="65" charset="-120"/>
              </a:rPr>
              <a:t>在急性期間，</a:t>
            </a:r>
            <a:r>
              <a:rPr lang="en-US" altLang="zh-TW" sz="2400" dirty="0">
                <a:latin typeface="標楷體" panose="03000509000000000000" pitchFamily="65" charset="-120"/>
                <a:ea typeface="標楷體" panose="03000509000000000000" pitchFamily="65" charset="-120"/>
              </a:rPr>
              <a:t>15%</a:t>
            </a:r>
            <a:r>
              <a:rPr lang="zh-TW" altLang="en-US" sz="2400" dirty="0">
                <a:latin typeface="標楷體" panose="03000509000000000000" pitchFamily="65" charset="-120"/>
                <a:ea typeface="標楷體" panose="03000509000000000000" pitchFamily="65" charset="-120"/>
              </a:rPr>
              <a:t>的患者會進犯呼吸肌，可能危及生命，需要使用機械式呼吸輔助，有些則會影響自律神經系統，導致心率及血壓異常。</a:t>
            </a:r>
          </a:p>
          <a:p>
            <a:pPr marL="342900" lvl="0" indent="-342900">
              <a:buFont typeface="+mj-lt"/>
              <a:buAutoNum type="arabicPeriod"/>
            </a:pPr>
            <a:r>
              <a:rPr lang="zh-TW" altLang="en-US" sz="2400" dirty="0">
                <a:latin typeface="標楷體" panose="03000509000000000000" pitchFamily="65" charset="-120"/>
                <a:ea typeface="標楷體" panose="03000509000000000000" pitchFamily="65" charset="-120"/>
              </a:rPr>
              <a:t>此疾病的致病原因尚未明朗，病理的機制和自體免疫性疾病有關，身體內的免疫系統攻擊週邊神經，因此破壞了髓磷脂的絕緣。有時這種免疫失調會因為感染所引發，偶爾也會因為手術或疫苗接種所引發。</a:t>
            </a:r>
          </a:p>
          <a:p>
            <a:pPr marL="342900" lvl="0" indent="-342900">
              <a:buFont typeface="+mj-lt"/>
              <a:buAutoNum type="arabicPeriod"/>
            </a:pPr>
            <a:r>
              <a:rPr lang="zh-TW" altLang="en-US" sz="2400" dirty="0">
                <a:latin typeface="標楷體" panose="03000509000000000000" pitchFamily="65" charset="-120"/>
                <a:ea typeface="標楷體" panose="03000509000000000000" pitchFamily="65" charset="-120"/>
              </a:rPr>
              <a:t>對於肌肉極度無力的病患，立即靜脈注射免疫球蛋白、進行血漿置換術，同時施以支持療法可有效使其中大部分恢復約三分之一的患者會留有終生的肌肉無力的後遺症</a:t>
            </a:r>
            <a:endParaRPr lang="en-US" altLang="zh-TW" sz="2400" dirty="0">
              <a:latin typeface="標楷體" panose="03000509000000000000" pitchFamily="65" charset="-120"/>
              <a:ea typeface="標楷體" panose="03000509000000000000" pitchFamily="65" charset="-120"/>
            </a:endParaRPr>
          </a:p>
          <a:p>
            <a:pPr marL="342900" lvl="0" indent="-342900">
              <a:buFont typeface="+mj-lt"/>
              <a:buAutoNum type="arabicPeriod"/>
            </a:pPr>
            <a:r>
              <a:rPr lang="zh-TW" altLang="en-US" sz="2400" dirty="0">
                <a:latin typeface="標楷體" panose="03000509000000000000" pitchFamily="65" charset="-120"/>
                <a:ea typeface="標楷體" panose="03000509000000000000" pitchFamily="65" charset="-120"/>
              </a:rPr>
              <a:t>過去注射流感後</a:t>
            </a:r>
            <a:r>
              <a:rPr lang="en-US" altLang="zh-TW" sz="2400" dirty="0">
                <a:latin typeface="標楷體" panose="03000509000000000000" pitchFamily="65" charset="-120"/>
                <a:ea typeface="標楷體" panose="03000509000000000000" pitchFamily="65" charset="-120"/>
              </a:rPr>
              <a:t>6</a:t>
            </a:r>
            <a:r>
              <a:rPr lang="zh-TW" altLang="en-US" sz="2400" dirty="0">
                <a:latin typeface="標楷體" panose="03000509000000000000" pitchFamily="65" charset="-120"/>
                <a:ea typeface="標楷體" panose="03000509000000000000" pitchFamily="65" charset="-120"/>
              </a:rPr>
              <a:t>周內發生疑似</a:t>
            </a:r>
            <a:r>
              <a:rPr lang="en-US" altLang="zh-TW" sz="2400" dirty="0">
                <a:latin typeface="標楷體" panose="03000509000000000000" pitchFamily="65" charset="-120"/>
                <a:ea typeface="標楷體" panose="03000509000000000000" pitchFamily="65" charset="-120"/>
              </a:rPr>
              <a:t>GBS</a:t>
            </a:r>
            <a:r>
              <a:rPr lang="zh-TW" altLang="en-US" sz="2400" dirty="0">
                <a:latin typeface="標楷體" panose="03000509000000000000" pitchFamily="65" charset="-120"/>
                <a:ea typeface="標楷體" panose="03000509000000000000" pitchFamily="65" charset="-120"/>
              </a:rPr>
              <a:t>症者，不宜再施打。</a:t>
            </a:r>
            <a:endParaRPr 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77115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F887133-3067-41B2-A600-7BE6D814266F}"/>
              </a:ext>
            </a:extLst>
          </p:cNvPr>
          <p:cNvSpPr>
            <a:spLocks noGrp="1"/>
          </p:cNvSpPr>
          <p:nvPr>
            <p:ph type="title"/>
          </p:nvPr>
        </p:nvSpPr>
        <p:spPr/>
        <p:txBody>
          <a:bodyPr/>
          <a:lstStyle/>
          <a:p>
            <a:pPr algn="ctr"/>
            <a:r>
              <a:rPr lang="en-US" altLang="zh-TW" sz="4400" kern="0" dirty="0">
                <a:effectLst/>
                <a:latin typeface="Times New Roman" panose="02020603050405020304" pitchFamily="18" charset="0"/>
                <a:ea typeface="PMingLiU" panose="02020500000000000000" pitchFamily="18" charset="-120"/>
              </a:rPr>
              <a:t>Management of Adverse Reactions</a:t>
            </a:r>
            <a:endParaRPr lang="zh-TW" altLang="en-US" dirty="0"/>
          </a:p>
        </p:txBody>
      </p:sp>
      <p:sp>
        <p:nvSpPr>
          <p:cNvPr id="3" name="內容版面配置區 2">
            <a:extLst>
              <a:ext uri="{FF2B5EF4-FFF2-40B4-BE49-F238E27FC236}">
                <a16:creationId xmlns:a16="http://schemas.microsoft.com/office/drawing/2014/main" id="{5151D397-55A9-4381-B3AD-9859172E6E8F}"/>
              </a:ext>
            </a:extLst>
          </p:cNvPr>
          <p:cNvSpPr>
            <a:spLocks noGrp="1"/>
          </p:cNvSpPr>
          <p:nvPr>
            <p:ph idx="1"/>
          </p:nvPr>
        </p:nvSpPr>
        <p:spPr/>
        <p:txBody>
          <a:bodyPr>
            <a:noAutofit/>
          </a:bodyPr>
          <a:lstStyle/>
          <a:p>
            <a:pPr marL="342900" indent="-342900">
              <a:buFont typeface="+mj-lt"/>
              <a:buAutoNum type="alphaUcPeriod"/>
            </a:pPr>
            <a:r>
              <a:rPr lang="en-US" altLang="zh-TW" sz="2400" kern="0" dirty="0">
                <a:effectLst/>
                <a:latin typeface="Times New Roman" panose="02020603050405020304" pitchFamily="18" charset="0"/>
                <a:ea typeface="PMingLiU" panose="02020500000000000000" pitchFamily="18" charset="-120"/>
              </a:rPr>
              <a:t>Local and systemic reactions </a:t>
            </a:r>
          </a:p>
          <a:p>
            <a:pPr marL="800100" lvl="1" indent="-342900">
              <a:buFont typeface="+mj-lt"/>
              <a:buAutoNum type="arabicPeriod"/>
            </a:pPr>
            <a:r>
              <a:rPr lang="en-US" altLang="zh-TW" sz="2000" kern="0" dirty="0">
                <a:effectLst/>
                <a:latin typeface="Times New Roman" panose="02020603050405020304" pitchFamily="18" charset="0"/>
                <a:ea typeface="PMingLiU" panose="02020500000000000000" pitchFamily="18" charset="-120"/>
              </a:rPr>
              <a:t>Symptomatic treatment (e.g., analgesics, antipyretics) </a:t>
            </a:r>
          </a:p>
          <a:p>
            <a:pPr marL="800100" lvl="1" indent="-342900">
              <a:buFont typeface="+mj-lt"/>
              <a:buAutoNum type="arabicPeriod"/>
            </a:pPr>
            <a:r>
              <a:rPr lang="en-US" altLang="zh-TW" sz="2000" kern="0" dirty="0">
                <a:effectLst/>
                <a:latin typeface="Times New Roman" panose="02020603050405020304" pitchFamily="18" charset="0"/>
                <a:ea typeface="PMingLiU" panose="02020500000000000000" pitchFamily="18" charset="-120"/>
              </a:rPr>
              <a:t>Cold compresses for local reactions </a:t>
            </a:r>
          </a:p>
          <a:p>
            <a:pPr marL="800100" lvl="1" indent="-342900">
              <a:buFont typeface="+mj-lt"/>
              <a:buAutoNum type="arabicPeriod"/>
            </a:pPr>
            <a:r>
              <a:rPr lang="en-US" altLang="zh-TW" sz="2000" kern="0" dirty="0">
                <a:effectLst/>
                <a:latin typeface="Times New Roman" panose="02020603050405020304" pitchFamily="18" charset="0"/>
                <a:ea typeface="PMingLiU" panose="02020500000000000000" pitchFamily="18" charset="-120"/>
              </a:rPr>
              <a:t>Patient education and reassurance </a:t>
            </a:r>
          </a:p>
          <a:p>
            <a:pPr marL="342900" indent="-342900">
              <a:buFont typeface="+mj-lt"/>
              <a:buAutoNum type="alphaUcPeriod"/>
            </a:pPr>
            <a:r>
              <a:rPr lang="en-US" altLang="zh-TW" sz="2400" kern="0" dirty="0">
                <a:effectLst/>
                <a:latin typeface="Times New Roman" panose="02020603050405020304" pitchFamily="18" charset="0"/>
                <a:ea typeface="PMingLiU" panose="02020500000000000000" pitchFamily="18" charset="-120"/>
              </a:rPr>
              <a:t>Allergic reactions </a:t>
            </a:r>
          </a:p>
          <a:p>
            <a:pPr marL="800100" lvl="1" indent="-342900">
              <a:buFont typeface="+mj-lt"/>
              <a:buAutoNum type="arabicPeriod"/>
            </a:pPr>
            <a:r>
              <a:rPr lang="en-US" altLang="zh-TW" sz="2000" kern="0" dirty="0">
                <a:effectLst/>
                <a:latin typeface="Times New Roman" panose="02020603050405020304" pitchFamily="18" charset="0"/>
                <a:ea typeface="PMingLiU" panose="02020500000000000000" pitchFamily="18" charset="-120"/>
              </a:rPr>
              <a:t>Prompt identification and treatment (e.g., antihistamines, epinephrine) </a:t>
            </a:r>
          </a:p>
          <a:p>
            <a:pPr marL="800100" lvl="1" indent="-342900">
              <a:buFont typeface="+mj-lt"/>
              <a:buAutoNum type="arabicPeriod"/>
            </a:pPr>
            <a:r>
              <a:rPr lang="en-US" altLang="zh-TW" sz="2000" kern="0" dirty="0">
                <a:effectLst/>
                <a:latin typeface="Times New Roman" panose="02020603050405020304" pitchFamily="18" charset="0"/>
                <a:ea typeface="PMingLiU" panose="02020500000000000000" pitchFamily="18" charset="-120"/>
              </a:rPr>
              <a:t>Prevention and risk assessment for future vaccinations </a:t>
            </a:r>
          </a:p>
          <a:p>
            <a:pPr marL="342900" indent="-342900">
              <a:buFont typeface="+mj-lt"/>
              <a:buAutoNum type="alphaUcPeriod"/>
            </a:pPr>
            <a:r>
              <a:rPr lang="en-US" altLang="zh-TW" sz="2400" kern="0" dirty="0">
                <a:effectLst/>
                <a:latin typeface="Times New Roman" panose="02020603050405020304" pitchFamily="18" charset="0"/>
                <a:ea typeface="PMingLiU" panose="02020500000000000000" pitchFamily="18" charset="-120"/>
              </a:rPr>
              <a:t>Guillain-Barré Syndrome and other serious adverse reactions </a:t>
            </a:r>
          </a:p>
          <a:p>
            <a:pPr marL="800100" lvl="1" indent="-342900">
              <a:buFont typeface="+mj-lt"/>
              <a:buAutoNum type="arabicPeriod"/>
            </a:pPr>
            <a:r>
              <a:rPr lang="en-US" altLang="zh-TW" sz="2000" kern="0" dirty="0">
                <a:effectLst/>
                <a:latin typeface="Times New Roman" panose="02020603050405020304" pitchFamily="18" charset="0"/>
                <a:ea typeface="PMingLiU" panose="02020500000000000000" pitchFamily="18" charset="-120"/>
              </a:rPr>
              <a:t>Early recognition and referral to specialized care </a:t>
            </a:r>
          </a:p>
          <a:p>
            <a:pPr marL="800100" lvl="1" indent="-342900">
              <a:buFont typeface="+mj-lt"/>
              <a:buAutoNum type="arabicPeriod"/>
            </a:pPr>
            <a:r>
              <a:rPr lang="en-US" altLang="zh-TW" sz="2000" kern="0" dirty="0">
                <a:effectLst/>
                <a:latin typeface="Times New Roman" panose="02020603050405020304" pitchFamily="18" charset="0"/>
                <a:ea typeface="PMingLiU" panose="02020500000000000000" pitchFamily="18" charset="-120"/>
              </a:rPr>
              <a:t>Monitoring and supportive care </a:t>
            </a:r>
          </a:p>
          <a:p>
            <a:pPr marL="800100" lvl="1" indent="-342900">
              <a:buFont typeface="+mj-lt"/>
              <a:buAutoNum type="arabicPeriod"/>
            </a:pPr>
            <a:r>
              <a:rPr lang="en-US" altLang="zh-TW" sz="2000" kern="0" dirty="0">
                <a:effectLst/>
                <a:latin typeface="Times New Roman" panose="02020603050405020304" pitchFamily="18" charset="0"/>
                <a:ea typeface="PMingLiU" panose="02020500000000000000" pitchFamily="18" charset="-120"/>
              </a:rPr>
              <a:t>Weighing risks and benefits of future influenza vaccinations</a:t>
            </a:r>
            <a:endParaRPr lang="zh-TW" altLang="en-US" sz="2000" dirty="0"/>
          </a:p>
        </p:txBody>
      </p:sp>
    </p:spTree>
    <p:extLst>
      <p:ext uri="{BB962C8B-B14F-4D97-AF65-F5344CB8AC3E}">
        <p14:creationId xmlns:p14="http://schemas.microsoft.com/office/powerpoint/2010/main" val="716931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D7C6C41-6C8E-483E-AF6E-61904597C665}"/>
              </a:ext>
            </a:extLst>
          </p:cNvPr>
          <p:cNvSpPr>
            <a:spLocks noGrp="1"/>
          </p:cNvSpPr>
          <p:nvPr>
            <p:ph type="title"/>
          </p:nvPr>
        </p:nvSpPr>
        <p:spPr/>
        <p:txBody>
          <a:bodyPr/>
          <a:lstStyle/>
          <a:p>
            <a:pPr algn="ctr"/>
            <a:r>
              <a:rPr lang="en-US" altLang="zh-TW" sz="4400" kern="0" dirty="0">
                <a:effectLst/>
                <a:latin typeface="Times New Roman" panose="02020603050405020304" pitchFamily="18" charset="0"/>
                <a:ea typeface="PMingLiU" panose="02020500000000000000" pitchFamily="18" charset="-120"/>
              </a:rPr>
              <a:t>Strategies for Minimizing Adverse Reactions</a:t>
            </a:r>
            <a:endParaRPr lang="zh-TW" altLang="en-US" dirty="0"/>
          </a:p>
        </p:txBody>
      </p:sp>
      <p:sp>
        <p:nvSpPr>
          <p:cNvPr id="3" name="內容版面配置區 2">
            <a:extLst>
              <a:ext uri="{FF2B5EF4-FFF2-40B4-BE49-F238E27FC236}">
                <a16:creationId xmlns:a16="http://schemas.microsoft.com/office/drawing/2014/main" id="{B3F38228-85B7-40E1-8FD2-8CF5EF38C10A}"/>
              </a:ext>
            </a:extLst>
          </p:cNvPr>
          <p:cNvSpPr>
            <a:spLocks noGrp="1"/>
          </p:cNvSpPr>
          <p:nvPr>
            <p:ph idx="1"/>
          </p:nvPr>
        </p:nvSpPr>
        <p:spPr/>
        <p:txBody>
          <a:bodyPr>
            <a:noAutofit/>
          </a:bodyPr>
          <a:lstStyle/>
          <a:p>
            <a:r>
              <a:rPr lang="en-US" altLang="zh-TW" kern="0" dirty="0">
                <a:effectLst/>
                <a:latin typeface="Times New Roman" panose="02020603050405020304" pitchFamily="18" charset="0"/>
                <a:ea typeface="PMingLiU" panose="02020500000000000000" pitchFamily="18" charset="-120"/>
              </a:rPr>
              <a:t>A. Proper vaccine administration techniques </a:t>
            </a:r>
          </a:p>
          <a:p>
            <a:pPr marL="457200" lvl="1" indent="0">
              <a:buNone/>
            </a:pPr>
            <a:r>
              <a:rPr lang="en-US" altLang="zh-TW" kern="0" dirty="0" err="1">
                <a:effectLst/>
                <a:latin typeface="Times New Roman" panose="02020603050405020304" pitchFamily="18" charset="0"/>
                <a:ea typeface="PMingLiU" panose="02020500000000000000" pitchFamily="18" charset="-120"/>
              </a:rPr>
              <a:t>i</a:t>
            </a:r>
            <a:r>
              <a:rPr lang="en-US" altLang="zh-TW" kern="0" dirty="0">
                <a:effectLst/>
                <a:latin typeface="Times New Roman" panose="02020603050405020304" pitchFamily="18" charset="0"/>
                <a:ea typeface="PMingLiU" panose="02020500000000000000" pitchFamily="18" charset="-120"/>
              </a:rPr>
              <a:t>. Correct needle size and injection site</a:t>
            </a:r>
          </a:p>
          <a:p>
            <a:pPr marL="457200" lvl="1" indent="0">
              <a:buNone/>
            </a:pPr>
            <a:r>
              <a:rPr lang="en-US" altLang="zh-TW" kern="0" dirty="0">
                <a:effectLst/>
                <a:latin typeface="Times New Roman" panose="02020603050405020304" pitchFamily="18" charset="0"/>
                <a:ea typeface="PMingLiU" panose="02020500000000000000" pitchFamily="18" charset="-120"/>
                <a:cs typeface="Times New Roman" panose="02020603050405020304" pitchFamily="18" charset="0"/>
              </a:rPr>
              <a:t>ii. Age-appropriate vaccination.</a:t>
            </a:r>
            <a:r>
              <a:rPr lang="zh-TW" altLang="en-US" kern="0" dirty="0">
                <a:effectLst/>
                <a:latin typeface="Times New Roman" panose="02020603050405020304" pitchFamily="18" charset="0"/>
                <a:ea typeface="PMingLiU" panose="02020500000000000000" pitchFamily="18" charset="-120"/>
                <a:cs typeface="Times New Roman" panose="02020603050405020304" pitchFamily="18" charset="0"/>
              </a:rPr>
              <a:t> </a:t>
            </a:r>
            <a:endParaRPr lang="en-US" altLang="zh-TW" kern="0" dirty="0">
              <a:effectLst/>
              <a:latin typeface="Times New Roman" panose="02020603050405020304" pitchFamily="18" charset="0"/>
              <a:ea typeface="PMingLiU" panose="02020500000000000000" pitchFamily="18" charset="-120"/>
            </a:endParaRPr>
          </a:p>
          <a:p>
            <a:r>
              <a:rPr lang="en-US" altLang="zh-TW" kern="0" dirty="0">
                <a:effectLst/>
                <a:latin typeface="Times New Roman" panose="02020603050405020304" pitchFamily="18" charset="0"/>
                <a:ea typeface="PMingLiU" panose="02020500000000000000" pitchFamily="18" charset="-120"/>
              </a:rPr>
              <a:t>B. Patient education and counseling </a:t>
            </a:r>
          </a:p>
          <a:p>
            <a:pPr marL="457200" lvl="1" indent="0">
              <a:buNone/>
            </a:pPr>
            <a:r>
              <a:rPr lang="en-US" altLang="zh-TW" kern="0" dirty="0" err="1">
                <a:latin typeface="Times New Roman" panose="02020603050405020304" pitchFamily="18" charset="0"/>
                <a:ea typeface="PMingLiU" panose="02020500000000000000" pitchFamily="18" charset="-120"/>
              </a:rPr>
              <a:t>i</a:t>
            </a:r>
            <a:r>
              <a:rPr lang="en-US" altLang="zh-TW" kern="0" dirty="0">
                <a:latin typeface="Times New Roman" panose="02020603050405020304" pitchFamily="18" charset="0"/>
                <a:ea typeface="PMingLiU" panose="02020500000000000000" pitchFamily="18" charset="-120"/>
              </a:rPr>
              <a:t>. </a:t>
            </a:r>
            <a:r>
              <a:rPr lang="en-US" altLang="zh-TW" kern="0" dirty="0">
                <a:effectLst/>
                <a:latin typeface="Times New Roman" panose="02020603050405020304" pitchFamily="18" charset="0"/>
                <a:ea typeface="PMingLiU" panose="02020500000000000000" pitchFamily="18" charset="-120"/>
              </a:rPr>
              <a:t>Discussing potential adverse reactions and their management </a:t>
            </a:r>
          </a:p>
          <a:p>
            <a:pPr marL="457200" lvl="1" indent="0">
              <a:buNone/>
            </a:pPr>
            <a:r>
              <a:rPr lang="en-US" altLang="zh-TW" kern="0" dirty="0">
                <a:latin typeface="Times New Roman" panose="02020603050405020304" pitchFamily="18" charset="0"/>
                <a:ea typeface="PMingLiU" panose="02020500000000000000" pitchFamily="18" charset="-120"/>
              </a:rPr>
              <a:t>ii. </a:t>
            </a:r>
            <a:r>
              <a:rPr lang="en-US" altLang="zh-TW" kern="0" dirty="0">
                <a:effectLst/>
                <a:latin typeface="Times New Roman" panose="02020603050405020304" pitchFamily="18" charset="0"/>
                <a:ea typeface="PMingLiU" panose="02020500000000000000" pitchFamily="18" charset="-120"/>
              </a:rPr>
              <a:t>Encouraging reporting of any unusual or severe reactions </a:t>
            </a:r>
          </a:p>
          <a:p>
            <a:r>
              <a:rPr lang="en-US" altLang="zh-TW" kern="0" dirty="0">
                <a:effectLst/>
                <a:latin typeface="Times New Roman" panose="02020603050405020304" pitchFamily="18" charset="0"/>
                <a:ea typeface="PMingLiU" panose="02020500000000000000" pitchFamily="18" charset="-120"/>
              </a:rPr>
              <a:t>C. Identifying high-risk individuals </a:t>
            </a:r>
          </a:p>
          <a:p>
            <a:pPr marL="457200" lvl="1" indent="0">
              <a:buNone/>
            </a:pPr>
            <a:r>
              <a:rPr lang="en-US" altLang="zh-TW" kern="0" dirty="0" err="1">
                <a:latin typeface="Times New Roman" panose="02020603050405020304" pitchFamily="18" charset="0"/>
                <a:ea typeface="PMingLiU" panose="02020500000000000000" pitchFamily="18" charset="-120"/>
              </a:rPr>
              <a:t>i</a:t>
            </a:r>
            <a:r>
              <a:rPr lang="en-US" altLang="zh-TW" kern="0" dirty="0">
                <a:latin typeface="Times New Roman" panose="02020603050405020304" pitchFamily="18" charset="0"/>
                <a:ea typeface="PMingLiU" panose="02020500000000000000" pitchFamily="18" charset="-120"/>
              </a:rPr>
              <a:t>. </a:t>
            </a:r>
            <a:r>
              <a:rPr lang="en-US" altLang="zh-TW" kern="0" dirty="0">
                <a:effectLst/>
                <a:latin typeface="Times New Roman" panose="02020603050405020304" pitchFamily="18" charset="0"/>
                <a:ea typeface="PMingLiU" panose="02020500000000000000" pitchFamily="18" charset="-120"/>
              </a:rPr>
              <a:t>Assessing contraindications and precautions </a:t>
            </a:r>
          </a:p>
          <a:p>
            <a:pPr marL="457200" lvl="1" indent="0">
              <a:buNone/>
            </a:pPr>
            <a:r>
              <a:rPr lang="en-US" altLang="zh-TW" kern="0" dirty="0">
                <a:effectLst/>
                <a:latin typeface="Times New Roman" panose="02020603050405020304" pitchFamily="18" charset="0"/>
                <a:ea typeface="PMingLiU" panose="02020500000000000000" pitchFamily="18" charset="-120"/>
              </a:rPr>
              <a:t>ii. Evaluating potential allergic reactions (e.g., egg allergy)</a:t>
            </a:r>
            <a:endParaRPr lang="zh-TW" altLang="en-US" dirty="0"/>
          </a:p>
        </p:txBody>
      </p:sp>
    </p:spTree>
    <p:extLst>
      <p:ext uri="{BB962C8B-B14F-4D97-AF65-F5344CB8AC3E}">
        <p14:creationId xmlns:p14="http://schemas.microsoft.com/office/powerpoint/2010/main" val="2087020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a:latin typeface="標楷體" panose="03000509000000000000" pitchFamily="65" charset="-120"/>
                <a:ea typeface="標楷體" panose="03000509000000000000" pitchFamily="65" charset="-120"/>
              </a:rPr>
              <a:t>接種禁忌</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2249424" y="1981073"/>
            <a:ext cx="8156448" cy="4351338"/>
          </a:xfrm>
        </p:spPr>
        <p:txBody>
          <a:bodyPr/>
          <a:lstStyle/>
          <a:p>
            <a:r>
              <a:rPr lang="zh-TW" altLang="en-US" dirty="0">
                <a:latin typeface="標楷體" panose="03000509000000000000" pitchFamily="65" charset="-120"/>
                <a:ea typeface="標楷體" panose="03000509000000000000" pitchFamily="65" charset="-120"/>
              </a:rPr>
              <a:t>絕對的接種禁忌為曾對此疫苗中的任何成分或微量殘留物有嚴重過敏反應者。</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注意不同廠牌流感疫苗其成分可能不同</a:t>
            </a:r>
            <a:r>
              <a:rPr lang="en-US"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接種者有發燒、急性感染症時，通常建議暫時延後疫苗接種。</a:t>
            </a:r>
          </a:p>
        </p:txBody>
      </p:sp>
    </p:spTree>
    <p:extLst>
      <p:ext uri="{BB962C8B-B14F-4D97-AF65-F5344CB8AC3E}">
        <p14:creationId xmlns:p14="http://schemas.microsoft.com/office/powerpoint/2010/main" val="3625895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a:latin typeface="標楷體" panose="03000509000000000000" pitchFamily="65" charset="-120"/>
                <a:ea typeface="標楷體" panose="03000509000000000000" pitchFamily="65" charset="-120"/>
              </a:rPr>
              <a:t>雞蛋過敏者接種疫苗的考量</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508760" y="1624456"/>
            <a:ext cx="9680448" cy="4858639"/>
          </a:xfrm>
        </p:spPr>
        <p:txBody>
          <a:bodyPr>
            <a:noAutofit/>
          </a:bodyPr>
          <a:lstStyle/>
          <a:p>
            <a:pPr marL="514350" indent="-514350">
              <a:buFont typeface="+mj-lt"/>
              <a:buAutoNum type="arabicPeriod"/>
            </a:pPr>
            <a:r>
              <a:rPr lang="zh-TW" altLang="en-US" sz="2400" dirty="0">
                <a:latin typeface="標楷體" panose="03000509000000000000" pitchFamily="65" charset="-120"/>
                <a:ea typeface="標楷體" panose="03000509000000000000" pitchFamily="65" charset="-120"/>
              </a:rPr>
              <a:t>東洋的</a:t>
            </a:r>
            <a:r>
              <a:rPr lang="en-US" altLang="zh-TW" sz="2400" dirty="0" err="1">
                <a:latin typeface="標楷體" panose="03000509000000000000" pitchFamily="65" charset="-120"/>
                <a:ea typeface="標楷體" panose="03000509000000000000" pitchFamily="65" charset="-120"/>
              </a:rPr>
              <a:t>Flucelvax</a:t>
            </a:r>
            <a:r>
              <a:rPr lang="zh-TW" altLang="en-US" sz="2400" dirty="0">
                <a:latin typeface="標楷體" panose="03000509000000000000" pitchFamily="65" charset="-120"/>
                <a:ea typeface="標楷體" panose="03000509000000000000" pitchFamily="65" charset="-120"/>
              </a:rPr>
              <a:t>製造過程與雞蛋無關。有雞蛋過敏疑慮者使用。</a:t>
            </a:r>
            <a:endParaRPr lang="en-US" altLang="zh-TW" sz="2400" dirty="0">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sz="2400" dirty="0">
                <a:latin typeface="標楷體" panose="03000509000000000000" pitchFamily="65" charset="-120"/>
                <a:ea typeface="標楷體" panose="03000509000000000000" pitchFamily="65" charset="-120"/>
              </a:rPr>
              <a:t>雞蛋過敏大部分開始於年齡</a:t>
            </a:r>
            <a:r>
              <a:rPr lang="en-US" altLang="zh-TW" sz="2400" dirty="0">
                <a:latin typeface="標楷體" panose="03000509000000000000" pitchFamily="65" charset="-120"/>
                <a:ea typeface="標楷體" panose="03000509000000000000" pitchFamily="65" charset="-120"/>
              </a:rPr>
              <a:t>6</a:t>
            </a:r>
            <a:r>
              <a:rPr lang="zh-TW" altLang="en-US" sz="2400" dirty="0">
                <a:latin typeface="標楷體" panose="03000509000000000000" pitchFamily="65" charset="-120"/>
                <a:ea typeface="標楷體" panose="03000509000000000000" pitchFamily="65" charset="-120"/>
              </a:rPr>
              <a:t>個月大以後，初發平均年齡是</a:t>
            </a:r>
            <a:r>
              <a:rPr lang="en-US" altLang="zh-TW" sz="2400" dirty="0">
                <a:latin typeface="標楷體" panose="03000509000000000000" pitchFamily="65" charset="-120"/>
                <a:ea typeface="標楷體" panose="03000509000000000000" pitchFamily="65" charset="-120"/>
              </a:rPr>
              <a:t>10</a:t>
            </a:r>
            <a:r>
              <a:rPr lang="zh-TW" altLang="en-US" sz="2400" dirty="0">
                <a:latin typeface="標楷體" panose="03000509000000000000" pitchFamily="65" charset="-120"/>
                <a:ea typeface="標楷體" panose="03000509000000000000" pitchFamily="65" charset="-120"/>
              </a:rPr>
              <a:t>個月，發生率大約</a:t>
            </a:r>
            <a:r>
              <a:rPr lang="en-US" altLang="zh-TW" sz="2400" dirty="0">
                <a:latin typeface="標楷體" panose="03000509000000000000" pitchFamily="65" charset="-120"/>
                <a:ea typeface="標楷體" panose="03000509000000000000" pitchFamily="65" charset="-120"/>
              </a:rPr>
              <a:t>0.5</a:t>
            </a:r>
            <a:r>
              <a:rPr lang="zh-TW" altLang="en-US"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2.5%</a:t>
            </a:r>
            <a:r>
              <a:rPr lang="zh-TW" altLang="en-US" sz="2400" dirty="0">
                <a:latin typeface="標楷體" panose="03000509000000000000" pitchFamily="65" charset="-120"/>
                <a:ea typeface="標楷體" panose="03000509000000000000" pitchFamily="65" charset="-120"/>
              </a:rPr>
              <a:t>。對雞蛋過敏的兒童，</a:t>
            </a:r>
            <a:r>
              <a:rPr lang="en-US" altLang="zh-TW" sz="2400" dirty="0">
                <a:latin typeface="標楷體" panose="03000509000000000000" pitchFamily="65" charset="-120"/>
                <a:ea typeface="標楷體" panose="03000509000000000000" pitchFamily="65" charset="-120"/>
              </a:rPr>
              <a:t>18</a:t>
            </a:r>
            <a:r>
              <a:rPr lang="zh-TW" altLang="en-US" sz="2400" dirty="0">
                <a:latin typeface="標楷體" panose="03000509000000000000" pitchFamily="65" charset="-120"/>
                <a:ea typeface="標楷體" panose="03000509000000000000" pitchFamily="65" charset="-120"/>
              </a:rPr>
              <a:t>歲以前</a:t>
            </a:r>
            <a:r>
              <a:rPr lang="en-US" altLang="zh-TW" sz="2400" dirty="0">
                <a:latin typeface="標楷體" panose="03000509000000000000" pitchFamily="65" charset="-120"/>
                <a:ea typeface="標楷體" panose="03000509000000000000" pitchFamily="65" charset="-120"/>
              </a:rPr>
              <a:t>80</a:t>
            </a:r>
            <a:r>
              <a:rPr lang="zh-TW" altLang="en-US"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95%</a:t>
            </a:r>
            <a:r>
              <a:rPr lang="zh-TW" altLang="en-US" sz="2400" dirty="0">
                <a:latin typeface="標楷體" panose="03000509000000000000" pitchFamily="65" charset="-120"/>
                <a:ea typeface="標楷體" panose="03000509000000000000" pitchFamily="65" charset="-120"/>
              </a:rPr>
              <a:t>都會發展出耐受性。</a:t>
            </a:r>
          </a:p>
          <a:p>
            <a:pPr marL="514350" indent="-514350">
              <a:buFont typeface="+mj-lt"/>
              <a:buAutoNum type="arabicPeriod"/>
            </a:pPr>
            <a:r>
              <a:rPr lang="zh-TW" altLang="en-US" sz="2400" dirty="0">
                <a:latin typeface="標楷體" panose="03000509000000000000" pitchFamily="65" charset="-120"/>
                <a:ea typeface="標楷體" panose="03000509000000000000" pitchFamily="65" charset="-120"/>
              </a:rPr>
              <a:t>雞蛋過敏的反應大多發生在接觸後</a:t>
            </a:r>
            <a:r>
              <a:rPr lang="en-US" altLang="zh-TW" sz="2400" dirty="0">
                <a:latin typeface="標楷體" panose="03000509000000000000" pitchFamily="65" charset="-120"/>
                <a:ea typeface="標楷體" panose="03000509000000000000" pitchFamily="65" charset="-120"/>
              </a:rPr>
              <a:t>30</a:t>
            </a:r>
            <a:r>
              <a:rPr lang="zh-TW" altLang="en-US" sz="2400" dirty="0">
                <a:latin typeface="標楷體" panose="03000509000000000000" pitchFamily="65" charset="-120"/>
                <a:ea typeface="標楷體" panose="03000509000000000000" pitchFamily="65" charset="-120"/>
              </a:rPr>
              <a:t>分鐘內，最常見的症狀是皮膚出疹與搔癢。</a:t>
            </a:r>
          </a:p>
          <a:p>
            <a:pPr marL="514350" indent="-514350">
              <a:buFont typeface="+mj-lt"/>
              <a:buAutoNum type="arabicPeriod"/>
            </a:pPr>
            <a:r>
              <a:rPr lang="zh-TW" altLang="en-US" sz="2400" dirty="0">
                <a:latin typeface="標楷體" panose="03000509000000000000" pitchFamily="65" charset="-120"/>
                <a:ea typeface="標楷體" panose="03000509000000000000" pitchFamily="65" charset="-120"/>
              </a:rPr>
              <a:t>蛋白</a:t>
            </a:r>
            <a:r>
              <a:rPr lang="en-US" altLang="zh-TW" sz="2400" dirty="0" err="1">
                <a:latin typeface="標楷體" panose="03000509000000000000" pitchFamily="65" charset="-120"/>
                <a:ea typeface="標楷體" panose="03000509000000000000" pitchFamily="65" charset="-120"/>
              </a:rPr>
              <a:t>IgE</a:t>
            </a:r>
            <a:r>
              <a:rPr lang="zh-TW" altLang="en-US" sz="2400" dirty="0">
                <a:latin typeface="標楷體" panose="03000509000000000000" pitchFamily="65" charset="-120"/>
                <a:ea typeface="標楷體" panose="03000509000000000000" pitchFamily="65" charset="-120"/>
              </a:rPr>
              <a:t>陽性的兒童每天吃含有</a:t>
            </a:r>
            <a:r>
              <a:rPr lang="en-US" altLang="zh-TW" sz="2400" dirty="0">
                <a:latin typeface="標楷體" panose="03000509000000000000" pitchFamily="65" charset="-120"/>
                <a:ea typeface="標楷體" panose="03000509000000000000" pitchFamily="65" charset="-120"/>
              </a:rPr>
              <a:t>1.5</a:t>
            </a:r>
            <a:r>
              <a:rPr lang="zh-TW" altLang="en-US" sz="2400" dirty="0">
                <a:latin typeface="標楷體" panose="03000509000000000000" pitchFamily="65" charset="-120"/>
                <a:ea typeface="標楷體" panose="03000509000000000000" pitchFamily="65" charset="-120"/>
              </a:rPr>
              <a:t>克雞蛋成分以下的蛋糕，</a:t>
            </a:r>
            <a:r>
              <a:rPr lang="en-US" altLang="zh-TW" sz="2400" dirty="0">
                <a:latin typeface="標楷體" panose="03000509000000000000" pitchFamily="65" charset="-120"/>
                <a:ea typeface="標楷體" panose="03000509000000000000" pitchFamily="65" charset="-120"/>
              </a:rPr>
              <a:t>93%</a:t>
            </a:r>
            <a:r>
              <a:rPr lang="zh-TW" altLang="en-US" sz="2400" dirty="0">
                <a:latin typeface="標楷體" panose="03000509000000000000" pitchFamily="65" charset="-120"/>
                <a:ea typeface="標楷體" panose="03000509000000000000" pitchFamily="65" charset="-120"/>
              </a:rPr>
              <a:t>不會出現症狀。</a:t>
            </a:r>
          </a:p>
          <a:p>
            <a:pPr marL="514350" indent="-514350">
              <a:buFont typeface="+mj-lt"/>
              <a:buAutoNum type="arabicPeriod"/>
            </a:pPr>
            <a:r>
              <a:rPr lang="zh-TW" altLang="en-US" sz="2400" dirty="0">
                <a:latin typeface="標楷體" panose="03000509000000000000" pitchFamily="65" charset="-120"/>
                <a:ea typeface="標楷體" panose="03000509000000000000" pitchFamily="65" charset="-120"/>
              </a:rPr>
              <a:t>隨著技術進步，流感疫苗所含雞蛋蛋白越來越少，引起過敏性休克的機率極微。</a:t>
            </a:r>
          </a:p>
          <a:p>
            <a:pPr marL="514350" indent="-514350">
              <a:buFont typeface="+mj-lt"/>
              <a:buAutoNum type="arabicPeriod"/>
            </a:pPr>
            <a:r>
              <a:rPr lang="zh-TW" altLang="en-US" sz="2400" dirty="0">
                <a:latin typeface="標楷體" panose="03000509000000000000" pitchFamily="65" charset="-120"/>
                <a:ea typeface="標楷體" panose="03000509000000000000" pitchFamily="65" charset="-120"/>
              </a:rPr>
              <a:t>雞胚培養製造流感疫苗的絕對接種禁忌是對雞蛋蛋白有嚴重、全身性或致命性的過敏。</a:t>
            </a:r>
          </a:p>
        </p:txBody>
      </p:sp>
    </p:spTree>
    <p:extLst>
      <p:ext uri="{BB962C8B-B14F-4D97-AF65-F5344CB8AC3E}">
        <p14:creationId xmlns:p14="http://schemas.microsoft.com/office/powerpoint/2010/main" val="3784994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a:latin typeface="標楷體" panose="03000509000000000000" pitchFamily="65" charset="-120"/>
                <a:ea typeface="標楷體" panose="03000509000000000000" pitchFamily="65" charset="-120"/>
              </a:rPr>
              <a:t>含汞疫苗爭議</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2139696" y="2035937"/>
            <a:ext cx="8156448" cy="4351338"/>
          </a:xfrm>
        </p:spPr>
        <p:txBody>
          <a:bodyPr>
            <a:normAutofit lnSpcReduction="10000"/>
          </a:bodyPr>
          <a:lstStyle/>
          <a:p>
            <a:pPr marL="514350" indent="-514350">
              <a:buFont typeface="+mj-lt"/>
              <a:buAutoNum type="arabicPeriod"/>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目前公費流感疫苗不含硫柳汞。</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514350" indent="-514350">
              <a:buFont typeface="+mj-lt"/>
              <a:buAutoNum type="arabicPeriod"/>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環境中的甲基汞會在人體內堆積，累積到達一定量以後，會對身體產生傷害，尤其神經系統。</a:t>
            </a:r>
          </a:p>
          <a:p>
            <a:pPr marL="514350" indent="-514350">
              <a:buFont typeface="+mj-lt"/>
              <a:buAutoNum type="arabicPeriod"/>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疫苗含有的硫柳汞</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thimerosal</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是一種乙基汞，在人體的代謝快，較不會堆積在體內。</a:t>
            </a:r>
          </a:p>
          <a:p>
            <a:pPr marL="514350" indent="-514350">
              <a:buFont typeface="+mj-lt"/>
              <a:buAutoNum type="arabicPeriod"/>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沒有科學證據顯示疫苗的硫柳汞對人體有害。</a:t>
            </a:r>
          </a:p>
          <a:p>
            <a:pPr marL="514350" indent="-514350">
              <a:buFont typeface="+mj-lt"/>
              <a:buAutoNum type="arabicPeriod"/>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有大型研究證實，含有硫柳汞的疫苗不會造成兒童神經傷害</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如造成自閉症</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514350" indent="-514350">
              <a:buFont typeface="+mj-lt"/>
              <a:buAutoNum type="arabicPeriod"/>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原本是用作疫苗中的防腐劑，逐漸不用，目前主要用在多劑包裝型的針劑中。</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313326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a:latin typeface="標楷體" panose="03000509000000000000" pitchFamily="65" charset="-120"/>
                <a:ea typeface="標楷體" panose="03000509000000000000" pitchFamily="65" charset="-120"/>
              </a:rPr>
              <a:t>疫苗安全性之評估</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a:bodyPr>
          <a:lstStyle/>
          <a:p>
            <a:r>
              <a:rPr lang="zh-TW" altLang="en-US" dirty="0">
                <a:latin typeface="標楷體" panose="03000509000000000000" pitchFamily="65" charset="-120"/>
                <a:ea typeface="標楷體" panose="03000509000000000000" pitchFamily="65" charset="-120"/>
              </a:rPr>
              <a:t>疫苗上市後需要持續的監視其安全性，主要目的包括</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尋找罕見的不良反應</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追蹤已知的不良反應</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追蹤特殊族群對疫苗的反應</a:t>
            </a:r>
            <a:endParaRPr lang="en-US" altLang="zh-TW" dirty="0">
              <a:latin typeface="標楷體" panose="03000509000000000000" pitchFamily="65" charset="-120"/>
              <a:ea typeface="標楷體" panose="03000509000000000000" pitchFamily="65" charset="-120"/>
            </a:endParaRPr>
          </a:p>
          <a:p>
            <a:pPr marL="457200" lvl="1" indent="0">
              <a:buNone/>
            </a:pPr>
            <a:endParaRPr lang="zh-TW" altLang="en-US"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疫苗接種後的不良事件並不等同於疫苗的副作用。</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不良事件可能是巧合的偶發事件</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必須加上與疫苗接種的因果關係，才能判定是疫苗所引起。</a:t>
            </a:r>
            <a:endParaRPr lang="en-US" altLang="zh-TW" dirty="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WHO</a:t>
            </a:r>
            <a:r>
              <a:rPr lang="zh-TW" altLang="en-US" dirty="0">
                <a:latin typeface="標楷體" panose="03000509000000000000" pitchFamily="65" charset="-120"/>
                <a:ea typeface="標楷體" panose="03000509000000000000" pitchFamily="65" charset="-120"/>
              </a:rPr>
              <a:t>建議和不良事件背景值做比較，作為判定是否值得擔心。</a:t>
            </a:r>
          </a:p>
        </p:txBody>
      </p:sp>
    </p:spTree>
    <p:extLst>
      <p:ext uri="{BB962C8B-B14F-4D97-AF65-F5344CB8AC3E}">
        <p14:creationId xmlns:p14="http://schemas.microsoft.com/office/powerpoint/2010/main" val="1338018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8" name="Rectangle 4"/>
          <p:cNvSpPr>
            <a:spLocks noGrp="1" noChangeArrowheads="1"/>
          </p:cNvSpPr>
          <p:nvPr>
            <p:ph type="ctrTitle"/>
          </p:nvPr>
        </p:nvSpPr>
        <p:spPr>
          <a:xfrm>
            <a:off x="2209800" y="2130426"/>
            <a:ext cx="7772400" cy="1470025"/>
          </a:xfrm>
        </p:spPr>
        <p:txBody>
          <a:bodyPr anchor="ctr"/>
          <a:lstStyle/>
          <a:p>
            <a:r>
              <a:rPr lang="zh-TW" altLang="en-US" sz="4000" dirty="0">
                <a:latin typeface="標楷體" panose="03000509000000000000" pitchFamily="65" charset="-120"/>
                <a:ea typeface="標楷體" panose="03000509000000000000" pitchFamily="65" charset="-120"/>
              </a:rPr>
              <a:t>疫苗接種不良事件監測</a:t>
            </a:r>
          </a:p>
        </p:txBody>
      </p:sp>
      <p:sp>
        <p:nvSpPr>
          <p:cNvPr id="149509" name="Rectangle 5"/>
          <p:cNvSpPr>
            <a:spLocks noGrp="1" noChangeArrowheads="1"/>
          </p:cNvSpPr>
          <p:nvPr>
            <p:ph type="subTitle" idx="1"/>
          </p:nvPr>
        </p:nvSpPr>
        <p:spPr>
          <a:xfrm>
            <a:off x="2895600" y="3886200"/>
            <a:ext cx="6400800" cy="1752600"/>
          </a:xfrm>
        </p:spPr>
        <p:txBody>
          <a:bodyPr/>
          <a:lstStyle/>
          <a:p>
            <a:endParaRPr lang="zh-TW" altLang="zh-TW"/>
          </a:p>
        </p:txBody>
      </p:sp>
    </p:spTree>
    <p:extLst>
      <p:ext uri="{BB962C8B-B14F-4D97-AF65-F5344CB8AC3E}">
        <p14:creationId xmlns:p14="http://schemas.microsoft.com/office/powerpoint/2010/main" val="730219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1952626" y="620713"/>
            <a:ext cx="8715375" cy="1143000"/>
          </a:xfrm>
        </p:spPr>
        <p:txBody>
          <a:bodyPr/>
          <a:lstStyle/>
          <a:p>
            <a:pPr algn="ctr"/>
            <a:r>
              <a:rPr lang="zh-TW" altLang="en-US" dirty="0">
                <a:latin typeface="標楷體" panose="03000509000000000000" pitchFamily="65" charset="-120"/>
                <a:ea typeface="標楷體" panose="03000509000000000000" pitchFamily="65" charset="-120"/>
              </a:rPr>
              <a:t>被動監測</a:t>
            </a:r>
          </a:p>
        </p:txBody>
      </p:sp>
      <p:sp>
        <p:nvSpPr>
          <p:cNvPr id="122883" name="Rectangle 3"/>
          <p:cNvSpPr>
            <a:spLocks noChangeArrowheads="1"/>
          </p:cNvSpPr>
          <p:nvPr/>
        </p:nvSpPr>
        <p:spPr bwMode="auto">
          <a:xfrm>
            <a:off x="2279651" y="2105025"/>
            <a:ext cx="7777163" cy="2655888"/>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120000"/>
              </a:lnSpc>
              <a:spcBef>
                <a:spcPct val="20000"/>
              </a:spcBef>
              <a:spcAft>
                <a:spcPct val="20000"/>
              </a:spcAft>
            </a:pPr>
            <a:r>
              <a:rPr lang="zh-TW" altLang="en-US" sz="2800" dirty="0">
                <a:ea typeface="標楷體" panose="03000509000000000000" pitchFamily="65" charset="-120"/>
              </a:rPr>
              <a:t>凡在接種流感疫苗之後任何時間，發生通報者懷疑或無法排除與該疫苗相關之任何疑似事件，民眾可直接經由衛生署疾病管制局</a:t>
            </a:r>
            <a:r>
              <a:rPr lang="en-US" altLang="zh-TW" sz="2800" dirty="0">
                <a:ea typeface="標楷體" panose="03000509000000000000" pitchFamily="65" charset="-120"/>
              </a:rPr>
              <a:t>1922</a:t>
            </a:r>
            <a:r>
              <a:rPr lang="zh-TW" altLang="en-US" sz="2800" dirty="0">
                <a:ea typeface="標楷體" panose="03000509000000000000" pitchFamily="65" charset="-120"/>
              </a:rPr>
              <a:t>專線，或是就醫時由醫師填寫「流感疫苗不良事件通報表」通報。 </a:t>
            </a:r>
          </a:p>
        </p:txBody>
      </p:sp>
    </p:spTree>
    <p:extLst>
      <p:ext uri="{BB962C8B-B14F-4D97-AF65-F5344CB8AC3E}">
        <p14:creationId xmlns:p14="http://schemas.microsoft.com/office/powerpoint/2010/main" val="1343397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76ECC71-2613-4361-B919-1945E93BE850}"/>
              </a:ext>
            </a:extLst>
          </p:cNvPr>
          <p:cNvSpPr>
            <a:spLocks noGrp="1"/>
          </p:cNvSpPr>
          <p:nvPr>
            <p:ph type="title"/>
          </p:nvPr>
        </p:nvSpPr>
        <p:spPr/>
        <p:txBody>
          <a:bodyPr/>
          <a:lstStyle/>
          <a:p>
            <a:pPr algn="ctr"/>
            <a:r>
              <a:rPr lang="en-US" altLang="zh-TW" sz="4400" kern="0" dirty="0">
                <a:effectLst/>
                <a:latin typeface="Times New Roman" panose="02020603050405020304" pitchFamily="18" charset="0"/>
                <a:ea typeface="PMingLiU" panose="02020500000000000000" pitchFamily="18" charset="-120"/>
                <a:cs typeface="Times New Roman" panose="02020603050405020304" pitchFamily="18" charset="0"/>
              </a:rPr>
              <a:t>Overview of Influenza Vaccine Types</a:t>
            </a:r>
            <a:endParaRPr lang="zh-TW" altLang="en-US" dirty="0"/>
          </a:p>
        </p:txBody>
      </p:sp>
      <p:sp>
        <p:nvSpPr>
          <p:cNvPr id="3" name="內容版面配置區 2">
            <a:extLst>
              <a:ext uri="{FF2B5EF4-FFF2-40B4-BE49-F238E27FC236}">
                <a16:creationId xmlns:a16="http://schemas.microsoft.com/office/drawing/2014/main" id="{1F15983B-8AA2-4585-B82E-439DAFD4FF6C}"/>
              </a:ext>
            </a:extLst>
          </p:cNvPr>
          <p:cNvSpPr>
            <a:spLocks noGrp="1"/>
          </p:cNvSpPr>
          <p:nvPr>
            <p:ph idx="1"/>
          </p:nvPr>
        </p:nvSpPr>
        <p:spPr/>
        <p:txBody>
          <a:bodyPr>
            <a:normAutofit/>
          </a:bodyPr>
          <a:lstStyle/>
          <a:p>
            <a:pPr marL="0" indent="0">
              <a:buNone/>
            </a:pPr>
            <a:r>
              <a:rPr lang="en-US" altLang="zh-TW" kern="0" dirty="0">
                <a:effectLst/>
                <a:latin typeface="Times New Roman" panose="02020603050405020304" pitchFamily="18" charset="0"/>
                <a:ea typeface="PMingLiU" panose="02020500000000000000" pitchFamily="18" charset="-120"/>
                <a:cs typeface="Times New Roman" panose="02020603050405020304" pitchFamily="18" charset="0"/>
              </a:rPr>
              <a:t>There are three main types of influenza vaccines:</a:t>
            </a:r>
            <a:endParaRPr lang="zh-TW" altLang="zh-TW" kern="100" dirty="0">
              <a:effectLst/>
              <a:latin typeface="Times New Roman" panose="02020603050405020304" pitchFamily="18" charset="0"/>
              <a:ea typeface="PMingLiU" panose="02020500000000000000" pitchFamily="18" charset="-120"/>
              <a:cs typeface="Times New Roman" panose="02020603050405020304" pitchFamily="18" charset="0"/>
            </a:endParaRPr>
          </a:p>
          <a:p>
            <a:pPr marL="342900" lvl="0" indent="-342900">
              <a:buFont typeface="+mj-lt"/>
              <a:buAutoNum type="arabicPeriod"/>
              <a:tabLst>
                <a:tab pos="457200" algn="l"/>
              </a:tabLst>
            </a:pPr>
            <a:r>
              <a:rPr lang="en-US" altLang="zh-TW" kern="0" dirty="0">
                <a:effectLst/>
                <a:latin typeface="Times New Roman" panose="02020603050405020304" pitchFamily="18" charset="0"/>
                <a:ea typeface="PMingLiU" panose="02020500000000000000" pitchFamily="18" charset="-120"/>
                <a:cs typeface="Times New Roman" panose="02020603050405020304" pitchFamily="18" charset="0"/>
              </a:rPr>
              <a:t>Inactivated Influenza Vaccines (IIV)</a:t>
            </a:r>
            <a:endParaRPr lang="zh-TW" altLang="zh-TW" kern="100" dirty="0">
              <a:effectLst/>
              <a:latin typeface="Times New Roman" panose="02020603050405020304" pitchFamily="18" charset="0"/>
              <a:ea typeface="PMingLiU" panose="02020500000000000000" pitchFamily="18" charset="-120"/>
              <a:cs typeface="Times New Roman" panose="02020603050405020304" pitchFamily="18" charset="0"/>
            </a:endParaRPr>
          </a:p>
          <a:p>
            <a:pPr marL="342900" lvl="0" indent="-342900">
              <a:buFont typeface="+mj-lt"/>
              <a:buAutoNum type="arabicPeriod"/>
              <a:tabLst>
                <a:tab pos="457200" algn="l"/>
              </a:tabLst>
            </a:pPr>
            <a:r>
              <a:rPr lang="en-US" altLang="zh-TW" kern="0" dirty="0">
                <a:effectLst/>
                <a:latin typeface="Times New Roman" panose="02020603050405020304" pitchFamily="18" charset="0"/>
                <a:ea typeface="PMingLiU" panose="02020500000000000000" pitchFamily="18" charset="-120"/>
                <a:cs typeface="Times New Roman" panose="02020603050405020304" pitchFamily="18" charset="0"/>
              </a:rPr>
              <a:t>Recombinant Influenza Vaccines (RIV) </a:t>
            </a:r>
          </a:p>
          <a:p>
            <a:pPr marL="342900" lvl="0" indent="-342900">
              <a:buFont typeface="+mj-lt"/>
              <a:buAutoNum type="arabicPeriod"/>
              <a:tabLst>
                <a:tab pos="457200" algn="l"/>
              </a:tabLst>
            </a:pPr>
            <a:r>
              <a:rPr lang="en-US" altLang="zh-TW" kern="0" dirty="0">
                <a:effectLst/>
                <a:latin typeface="Times New Roman" panose="02020603050405020304" pitchFamily="18" charset="0"/>
                <a:ea typeface="PMingLiU" panose="02020500000000000000" pitchFamily="18" charset="-120"/>
                <a:cs typeface="Times New Roman" panose="02020603050405020304" pitchFamily="18" charset="0"/>
              </a:rPr>
              <a:t>Live Attenuated Influenza Vaccines (LAIV)</a:t>
            </a:r>
            <a:endParaRPr lang="zh-TW" altLang="zh-TW" kern="100" dirty="0">
              <a:effectLst/>
              <a:latin typeface="Times New Roman" panose="02020603050405020304" pitchFamily="18" charset="0"/>
              <a:ea typeface="PMingLiU" panose="02020500000000000000" pitchFamily="18" charset="-120"/>
              <a:cs typeface="Times New Roman" panose="02020603050405020304" pitchFamily="18" charset="0"/>
            </a:endParaRPr>
          </a:p>
          <a:p>
            <a:pPr marL="0" indent="0">
              <a:buNone/>
            </a:pPr>
            <a:endParaRPr lang="zh-TW" altLang="en-US" dirty="0"/>
          </a:p>
        </p:txBody>
      </p:sp>
    </p:spTree>
    <p:extLst>
      <p:ext uri="{BB962C8B-B14F-4D97-AF65-F5344CB8AC3E}">
        <p14:creationId xmlns:p14="http://schemas.microsoft.com/office/powerpoint/2010/main" val="214578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zh-TW" altLang="en-US" dirty="0">
                <a:latin typeface="標楷體" panose="03000509000000000000" pitchFamily="65" charset="-120"/>
                <a:ea typeface="標楷體" panose="03000509000000000000" pitchFamily="65" charset="-120"/>
              </a:rPr>
              <a:t>大規模疫苗接種安全監測的特殊考量</a:t>
            </a:r>
          </a:p>
        </p:txBody>
      </p:sp>
      <p:sp>
        <p:nvSpPr>
          <p:cNvPr id="102403" name="Rectangle 3"/>
          <p:cNvSpPr>
            <a:spLocks noGrp="1" noChangeArrowheads="1"/>
          </p:cNvSpPr>
          <p:nvPr>
            <p:ph type="body" idx="1"/>
          </p:nvPr>
        </p:nvSpPr>
        <p:spPr>
          <a:xfrm>
            <a:off x="1920876" y="1860550"/>
            <a:ext cx="8747125" cy="4997450"/>
          </a:xfrm>
        </p:spPr>
        <p:txBody>
          <a:bodyPr/>
          <a:lstStyle/>
          <a:p>
            <a:pPr>
              <a:lnSpc>
                <a:spcPct val="120000"/>
              </a:lnSpc>
              <a:spcBef>
                <a:spcPct val="40000"/>
              </a:spcBef>
              <a:spcAft>
                <a:spcPct val="40000"/>
              </a:spcAft>
            </a:pPr>
            <a:r>
              <a:rPr lang="zh-TW" altLang="en-US" dirty="0">
                <a:latin typeface="標楷體" panose="03000509000000000000" pitchFamily="65" charset="-120"/>
                <a:ea typeface="標楷體" panose="03000509000000000000" pitchFamily="65" charset="-120"/>
              </a:rPr>
              <a:t>根據以往經驗，常發生前所未知之新不良事件</a:t>
            </a:r>
          </a:p>
          <a:p>
            <a:pPr>
              <a:lnSpc>
                <a:spcPct val="120000"/>
              </a:lnSpc>
              <a:spcBef>
                <a:spcPct val="40000"/>
              </a:spcBef>
              <a:spcAft>
                <a:spcPct val="40000"/>
              </a:spcAft>
            </a:pPr>
            <a:r>
              <a:rPr lang="zh-TW" altLang="en-US" dirty="0">
                <a:latin typeface="標楷體" panose="03000509000000000000" pitchFamily="65" charset="-120"/>
                <a:ea typeface="標楷體" panose="03000509000000000000" pitchFamily="65" charset="-120"/>
              </a:rPr>
              <a:t>發生與疫苗保存、運送、或接種失誤等異常事件的機會較常規疫苗注射為高</a:t>
            </a:r>
          </a:p>
          <a:p>
            <a:pPr>
              <a:lnSpc>
                <a:spcPct val="120000"/>
              </a:lnSpc>
              <a:spcBef>
                <a:spcPct val="40000"/>
              </a:spcBef>
              <a:spcAft>
                <a:spcPct val="40000"/>
              </a:spcAft>
            </a:pPr>
            <a:r>
              <a:rPr lang="zh-TW" altLang="en-US" dirty="0">
                <a:latin typeface="標楷體" panose="03000509000000000000" pitchFamily="65" charset="-120"/>
                <a:ea typeface="標楷體" panose="03000509000000000000" pitchFamily="65" charset="-120"/>
              </a:rPr>
              <a:t>接種紀錄多不完整，導致評估不良事件困難度增加</a:t>
            </a:r>
          </a:p>
        </p:txBody>
      </p:sp>
    </p:spTree>
    <p:extLst>
      <p:ext uri="{BB962C8B-B14F-4D97-AF65-F5344CB8AC3E}">
        <p14:creationId xmlns:p14="http://schemas.microsoft.com/office/powerpoint/2010/main" val="2965808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2279650" y="765175"/>
            <a:ext cx="7772400" cy="1143000"/>
          </a:xfrm>
        </p:spPr>
        <p:txBody>
          <a:bodyPr>
            <a:normAutofit/>
          </a:bodyPr>
          <a:lstStyle/>
          <a:p>
            <a:pPr algn="ctr"/>
            <a:r>
              <a:rPr lang="zh-TW" altLang="en-US" dirty="0">
                <a:latin typeface="標楷體" panose="03000509000000000000" pitchFamily="65" charset="-120"/>
                <a:ea typeface="標楷體" panose="03000509000000000000" pitchFamily="65" charset="-120"/>
              </a:rPr>
              <a:t>監測目標</a:t>
            </a:r>
          </a:p>
        </p:txBody>
      </p:sp>
      <p:sp>
        <p:nvSpPr>
          <p:cNvPr id="121859" name="Rectangle 3"/>
          <p:cNvSpPr>
            <a:spLocks noGrp="1" noChangeArrowheads="1"/>
          </p:cNvSpPr>
          <p:nvPr>
            <p:ph type="body" idx="1"/>
          </p:nvPr>
        </p:nvSpPr>
        <p:spPr>
          <a:xfrm>
            <a:off x="2135189" y="2276476"/>
            <a:ext cx="8137525" cy="3167063"/>
          </a:xfrm>
        </p:spPr>
        <p:txBody>
          <a:bodyPr/>
          <a:lstStyle/>
          <a:p>
            <a:pPr>
              <a:lnSpc>
                <a:spcPct val="120000"/>
              </a:lnSpc>
              <a:spcBef>
                <a:spcPct val="40000"/>
              </a:spcBef>
              <a:spcAft>
                <a:spcPct val="40000"/>
              </a:spcAft>
            </a:pPr>
            <a:r>
              <a:rPr lang="zh-TW" altLang="en-US" dirty="0">
                <a:latin typeface="標楷體" panose="03000509000000000000" pitchFamily="65" charset="-120"/>
                <a:ea typeface="標楷體" panose="03000509000000000000" pitchFamily="65" charset="-120"/>
              </a:rPr>
              <a:t>即時發現接種者發生之重要疑似不良事件</a:t>
            </a:r>
          </a:p>
          <a:p>
            <a:pPr>
              <a:lnSpc>
                <a:spcPct val="120000"/>
              </a:lnSpc>
              <a:spcBef>
                <a:spcPct val="40000"/>
              </a:spcBef>
              <a:spcAft>
                <a:spcPct val="40000"/>
              </a:spcAft>
            </a:pPr>
            <a:r>
              <a:rPr lang="zh-TW" altLang="en-US" dirty="0">
                <a:latin typeface="標楷體" panose="03000509000000000000" pitchFamily="65" charset="-120"/>
                <a:ea typeface="標楷體" panose="03000509000000000000" pitchFamily="65" charset="-120"/>
              </a:rPr>
              <a:t>快速評估疑似不良事件是否與疫苗相關</a:t>
            </a:r>
          </a:p>
          <a:p>
            <a:pPr>
              <a:lnSpc>
                <a:spcPct val="120000"/>
              </a:lnSpc>
              <a:spcBef>
                <a:spcPct val="40000"/>
              </a:spcBef>
              <a:spcAft>
                <a:spcPct val="40000"/>
              </a:spcAft>
            </a:pPr>
            <a:r>
              <a:rPr lang="zh-TW" altLang="en-US" dirty="0">
                <a:latin typeface="標楷體" panose="03000509000000000000" pitchFamily="65" charset="-120"/>
                <a:ea typeface="標楷體" panose="03000509000000000000" pitchFamily="65" charset="-120"/>
              </a:rPr>
              <a:t>評估疫苗接種者</a:t>
            </a:r>
            <a:r>
              <a:rPr lang="en-US" altLang="zh-TW" dirty="0">
                <a:latin typeface="標楷體" panose="03000509000000000000" pitchFamily="65" charset="-120"/>
                <a:ea typeface="標楷體" panose="03000509000000000000" pitchFamily="65" charset="-120"/>
              </a:rPr>
              <a:t>GBS</a:t>
            </a:r>
            <a:r>
              <a:rPr lang="zh-TW" altLang="en-US" dirty="0">
                <a:latin typeface="標楷體" panose="03000509000000000000" pitchFamily="65" charset="-120"/>
                <a:ea typeface="標楷體" panose="03000509000000000000" pitchFamily="65" charset="-120"/>
              </a:rPr>
              <a:t>及其他重要不良事件發生率</a:t>
            </a:r>
          </a:p>
        </p:txBody>
      </p:sp>
    </p:spTree>
    <p:extLst>
      <p:ext uri="{BB962C8B-B14F-4D97-AF65-F5344CB8AC3E}">
        <p14:creationId xmlns:p14="http://schemas.microsoft.com/office/powerpoint/2010/main" val="1214224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a:extLst>
              <a:ext uri="{FF2B5EF4-FFF2-40B4-BE49-F238E27FC236}">
                <a16:creationId xmlns:a16="http://schemas.microsoft.com/office/drawing/2014/main" id="{D98B9234-1432-4A94-B56F-1F912E29A000}"/>
              </a:ext>
            </a:extLst>
          </p:cNvPr>
          <p:cNvPicPr>
            <a:picLocks noChangeAspect="1"/>
          </p:cNvPicPr>
          <p:nvPr/>
        </p:nvPicPr>
        <p:blipFill>
          <a:blip r:embed="rId2"/>
          <a:stretch>
            <a:fillRect/>
          </a:stretch>
        </p:blipFill>
        <p:spPr>
          <a:xfrm>
            <a:off x="707290" y="0"/>
            <a:ext cx="10777420" cy="6858000"/>
          </a:xfrm>
          <a:prstGeom prst="rect">
            <a:avLst/>
          </a:prstGeom>
        </p:spPr>
      </p:pic>
    </p:spTree>
    <p:extLst>
      <p:ext uri="{BB962C8B-B14F-4D97-AF65-F5344CB8AC3E}">
        <p14:creationId xmlns:p14="http://schemas.microsoft.com/office/powerpoint/2010/main" val="2531327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0F83F041-D494-49C6-9F73-314374520F7C}"/>
              </a:ext>
            </a:extLst>
          </p:cNvPr>
          <p:cNvPicPr>
            <a:picLocks noChangeAspect="1"/>
          </p:cNvPicPr>
          <p:nvPr/>
        </p:nvPicPr>
        <p:blipFill>
          <a:blip r:embed="rId2"/>
          <a:stretch>
            <a:fillRect/>
          </a:stretch>
        </p:blipFill>
        <p:spPr>
          <a:xfrm>
            <a:off x="707290" y="0"/>
            <a:ext cx="10777420" cy="6858000"/>
          </a:xfrm>
          <a:prstGeom prst="rect">
            <a:avLst/>
          </a:prstGeom>
        </p:spPr>
      </p:pic>
    </p:spTree>
    <p:extLst>
      <p:ext uri="{BB962C8B-B14F-4D97-AF65-F5344CB8AC3E}">
        <p14:creationId xmlns:p14="http://schemas.microsoft.com/office/powerpoint/2010/main" val="40972323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91F3EF28-59C7-497D-96DA-D060ECAD78BE}"/>
              </a:ext>
            </a:extLst>
          </p:cNvPr>
          <p:cNvPicPr>
            <a:picLocks noChangeAspect="1"/>
          </p:cNvPicPr>
          <p:nvPr/>
        </p:nvPicPr>
        <p:blipFill>
          <a:blip r:embed="rId2"/>
          <a:stretch>
            <a:fillRect/>
          </a:stretch>
        </p:blipFill>
        <p:spPr>
          <a:xfrm>
            <a:off x="707290" y="0"/>
            <a:ext cx="10777420" cy="6858000"/>
          </a:xfrm>
          <a:prstGeom prst="rect">
            <a:avLst/>
          </a:prstGeom>
        </p:spPr>
      </p:pic>
    </p:spTree>
    <p:extLst>
      <p:ext uri="{BB962C8B-B14F-4D97-AF65-F5344CB8AC3E}">
        <p14:creationId xmlns:p14="http://schemas.microsoft.com/office/powerpoint/2010/main" val="3019943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pPr algn="ctr"/>
            <a:r>
              <a:rPr lang="zh-TW" altLang="en-US" dirty="0">
                <a:solidFill>
                  <a:srgbClr val="CC0000"/>
                </a:solidFill>
                <a:latin typeface="標楷體" panose="03000509000000000000" pitchFamily="65" charset="-120"/>
                <a:ea typeface="標楷體" panose="03000509000000000000" pitchFamily="65" charset="-120"/>
              </a:rPr>
              <a:t>重要監測不良事件背景值</a:t>
            </a:r>
            <a:br>
              <a:rPr lang="en-US" altLang="zh-TW" dirty="0">
                <a:solidFill>
                  <a:srgbClr val="CC0000"/>
                </a:solidFill>
                <a:latin typeface="標楷體" panose="03000509000000000000" pitchFamily="65" charset="-120"/>
                <a:ea typeface="標楷體" panose="03000509000000000000" pitchFamily="65" charset="-120"/>
              </a:rPr>
            </a:br>
            <a:r>
              <a:rPr lang="en-US" altLang="zh-TW" dirty="0">
                <a:solidFill>
                  <a:srgbClr val="CC0000"/>
                </a:solidFill>
                <a:latin typeface="標楷體" panose="03000509000000000000" pitchFamily="65" charset="-120"/>
                <a:ea typeface="標楷體" panose="03000509000000000000" pitchFamily="65" charset="-120"/>
              </a:rPr>
              <a:t>(</a:t>
            </a:r>
            <a:r>
              <a:rPr lang="zh-TW" altLang="en-US" dirty="0">
                <a:solidFill>
                  <a:srgbClr val="CC0000"/>
                </a:solidFill>
                <a:latin typeface="標楷體" panose="03000509000000000000" pitchFamily="65" charset="-120"/>
                <a:ea typeface="標楷體" panose="03000509000000000000" pitchFamily="65" charset="-120"/>
              </a:rPr>
              <a:t>以</a:t>
            </a:r>
            <a:r>
              <a:rPr lang="en-US" altLang="zh-TW" dirty="0">
                <a:solidFill>
                  <a:srgbClr val="CC0000"/>
                </a:solidFill>
                <a:latin typeface="標楷體" panose="03000509000000000000" pitchFamily="65" charset="-120"/>
                <a:ea typeface="標楷體" panose="03000509000000000000" pitchFamily="65" charset="-120"/>
              </a:rPr>
              <a:t>2009</a:t>
            </a:r>
            <a:r>
              <a:rPr lang="zh-TW" altLang="en-US" dirty="0">
                <a:solidFill>
                  <a:srgbClr val="CC0000"/>
                </a:solidFill>
                <a:latin typeface="標楷體" panose="03000509000000000000" pitchFamily="65" charset="-120"/>
                <a:ea typeface="標楷體" panose="03000509000000000000" pitchFamily="65" charset="-120"/>
              </a:rPr>
              <a:t>年為例</a:t>
            </a:r>
            <a:r>
              <a:rPr lang="en-US" altLang="zh-TW" dirty="0">
                <a:solidFill>
                  <a:srgbClr val="CC0000"/>
                </a:solidFill>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6" name="內容版面配置區 5"/>
          <p:cNvSpPr>
            <a:spLocks noGrp="1"/>
          </p:cNvSpPr>
          <p:nvPr>
            <p:ph idx="1"/>
          </p:nvPr>
        </p:nvSpPr>
        <p:spPr/>
        <p:txBody>
          <a:bodyPr>
            <a:normAutofit fontScale="77500" lnSpcReduction="20000"/>
          </a:bodyPr>
          <a:lstStyle/>
          <a:p>
            <a:pPr marL="609600" indent="-609600">
              <a:lnSpc>
                <a:spcPct val="120000"/>
              </a:lnSpc>
              <a:spcAft>
                <a:spcPct val="20000"/>
              </a:spcAft>
            </a:pPr>
            <a:r>
              <a:rPr lang="zh-TW" altLang="en-US" dirty="0">
                <a:latin typeface="標楷體" panose="03000509000000000000" pitchFamily="65" charset="-120"/>
                <a:ea typeface="標楷體" panose="03000509000000000000" pitchFamily="65" charset="-120"/>
              </a:rPr>
              <a:t>每週發生</a:t>
            </a:r>
            <a:r>
              <a:rPr lang="en-US" altLang="zh-TW" dirty="0">
                <a:latin typeface="標楷體" panose="03000509000000000000" pitchFamily="65" charset="-120"/>
                <a:ea typeface="標楷體" panose="03000509000000000000" pitchFamily="65" charset="-120"/>
              </a:rPr>
              <a:t>Guillain-Barre syndrome</a:t>
            </a:r>
            <a:r>
              <a:rPr lang="zh-TW" altLang="en-US" dirty="0">
                <a:latin typeface="標楷體" panose="03000509000000000000" pitchFamily="65" charset="-120"/>
                <a:ea typeface="標楷體" panose="03000509000000000000" pitchFamily="65" charset="-120"/>
              </a:rPr>
              <a:t>事件約 </a:t>
            </a:r>
            <a:r>
              <a:rPr lang="en-US" altLang="zh-TW" dirty="0">
                <a:latin typeface="標楷體" panose="03000509000000000000" pitchFamily="65" charset="-120"/>
                <a:ea typeface="標楷體" panose="03000509000000000000" pitchFamily="65" charset="-120"/>
              </a:rPr>
              <a:t>9 </a:t>
            </a:r>
            <a:r>
              <a:rPr lang="zh-TW" altLang="en-US" dirty="0">
                <a:latin typeface="標楷體" panose="03000509000000000000" pitchFamily="65" charset="-120"/>
                <a:ea typeface="標楷體" panose="03000509000000000000" pitchFamily="65" charset="-120"/>
              </a:rPr>
              <a:t>件</a:t>
            </a:r>
          </a:p>
          <a:p>
            <a:pPr marL="609600" indent="-609600">
              <a:lnSpc>
                <a:spcPct val="120000"/>
              </a:lnSpc>
              <a:spcAft>
                <a:spcPct val="20000"/>
              </a:spcAft>
            </a:pPr>
            <a:r>
              <a:rPr lang="zh-TW" altLang="en-US" dirty="0">
                <a:latin typeface="標楷體" panose="03000509000000000000" pitchFamily="65" charset="-120"/>
                <a:ea typeface="標楷體" panose="03000509000000000000" pitchFamily="65" charset="-120"/>
              </a:rPr>
              <a:t>每週發生顏面神經麻痺事件約 </a:t>
            </a:r>
            <a:r>
              <a:rPr lang="en-US" altLang="zh-TW" dirty="0">
                <a:latin typeface="標楷體" panose="03000509000000000000" pitchFamily="65" charset="-120"/>
                <a:ea typeface="標楷體" panose="03000509000000000000" pitchFamily="65" charset="-120"/>
              </a:rPr>
              <a:t>389 </a:t>
            </a:r>
            <a:r>
              <a:rPr lang="zh-TW" altLang="en-US" dirty="0">
                <a:latin typeface="標楷體" panose="03000509000000000000" pitchFamily="65" charset="-120"/>
                <a:ea typeface="標楷體" panose="03000509000000000000" pitchFamily="65" charset="-120"/>
              </a:rPr>
              <a:t>件</a:t>
            </a:r>
          </a:p>
          <a:p>
            <a:pPr marL="609600" indent="-609600">
              <a:lnSpc>
                <a:spcPct val="120000"/>
              </a:lnSpc>
              <a:spcAft>
                <a:spcPct val="20000"/>
              </a:spcAft>
            </a:pPr>
            <a:r>
              <a:rPr lang="zh-TW" altLang="en-US" dirty="0">
                <a:latin typeface="標楷體" panose="03000509000000000000" pitchFamily="65" charset="-120"/>
                <a:ea typeface="標楷體" panose="03000509000000000000" pitchFamily="65" charset="-120"/>
              </a:rPr>
              <a:t>每週發生中樞神經免疫疾病事件約 </a:t>
            </a:r>
            <a:r>
              <a:rPr lang="en-US" altLang="zh-TW" dirty="0">
                <a:latin typeface="標楷體" panose="03000509000000000000" pitchFamily="65" charset="-120"/>
                <a:ea typeface="標楷體" panose="03000509000000000000" pitchFamily="65" charset="-120"/>
              </a:rPr>
              <a:t>22 </a:t>
            </a:r>
            <a:r>
              <a:rPr lang="zh-TW" altLang="en-US" dirty="0">
                <a:latin typeface="標楷體" panose="03000509000000000000" pitchFamily="65" charset="-120"/>
                <a:ea typeface="標楷體" panose="03000509000000000000" pitchFamily="65" charset="-120"/>
              </a:rPr>
              <a:t>件</a:t>
            </a:r>
          </a:p>
          <a:p>
            <a:pPr marL="609600" indent="-609600">
              <a:lnSpc>
                <a:spcPct val="120000"/>
              </a:lnSpc>
              <a:spcAft>
                <a:spcPct val="20000"/>
              </a:spcAft>
            </a:pPr>
            <a:r>
              <a:rPr lang="zh-TW" altLang="en-US" dirty="0">
                <a:latin typeface="標楷體" panose="03000509000000000000" pitchFamily="65" charset="-120"/>
                <a:ea typeface="標楷體" panose="03000509000000000000" pitchFamily="65" charset="-120"/>
              </a:rPr>
              <a:t>每週發生抽筋或痙攣事件約 </a:t>
            </a:r>
            <a:r>
              <a:rPr lang="en-US" altLang="zh-TW" dirty="0">
                <a:latin typeface="標楷體" panose="03000509000000000000" pitchFamily="65" charset="-120"/>
                <a:ea typeface="標楷體" panose="03000509000000000000" pitchFamily="65" charset="-120"/>
              </a:rPr>
              <a:t>842 </a:t>
            </a:r>
            <a:r>
              <a:rPr lang="zh-TW" altLang="en-US" dirty="0">
                <a:latin typeface="標楷體" panose="03000509000000000000" pitchFamily="65" charset="-120"/>
                <a:ea typeface="標楷體" panose="03000509000000000000" pitchFamily="65" charset="-120"/>
              </a:rPr>
              <a:t>件</a:t>
            </a:r>
          </a:p>
          <a:p>
            <a:pPr marL="609600" indent="-609600">
              <a:lnSpc>
                <a:spcPct val="120000"/>
              </a:lnSpc>
              <a:spcAft>
                <a:spcPct val="20000"/>
              </a:spcAft>
            </a:pPr>
            <a:r>
              <a:rPr lang="zh-TW" altLang="en-US" dirty="0">
                <a:latin typeface="標楷體" panose="03000509000000000000" pitchFamily="65" charset="-120"/>
                <a:ea typeface="標楷體" panose="03000509000000000000" pitchFamily="65" charset="-120"/>
              </a:rPr>
              <a:t>每週發生急性腦中風事件約 </a:t>
            </a:r>
            <a:r>
              <a:rPr lang="en-US" altLang="zh-TW" dirty="0">
                <a:latin typeface="標楷體" panose="03000509000000000000" pitchFamily="65" charset="-120"/>
                <a:ea typeface="標楷體" panose="03000509000000000000" pitchFamily="65" charset="-120"/>
              </a:rPr>
              <a:t>1,532 </a:t>
            </a:r>
            <a:r>
              <a:rPr lang="zh-TW" altLang="en-US" dirty="0">
                <a:latin typeface="標楷體" panose="03000509000000000000" pitchFamily="65" charset="-120"/>
                <a:ea typeface="標楷體" panose="03000509000000000000" pitchFamily="65" charset="-120"/>
              </a:rPr>
              <a:t>件</a:t>
            </a:r>
          </a:p>
          <a:p>
            <a:pPr marL="609600" indent="-609600">
              <a:lnSpc>
                <a:spcPct val="120000"/>
              </a:lnSpc>
              <a:spcAft>
                <a:spcPct val="20000"/>
              </a:spcAft>
            </a:pPr>
            <a:r>
              <a:rPr lang="zh-TW" altLang="en-US" dirty="0">
                <a:latin typeface="標楷體" panose="03000509000000000000" pitchFamily="65" charset="-120"/>
                <a:ea typeface="標楷體" panose="03000509000000000000" pitchFamily="65" charset="-120"/>
              </a:rPr>
              <a:t>每週發生急性心肌梗塞事件約 </a:t>
            </a:r>
            <a:r>
              <a:rPr lang="en-US" altLang="zh-TW" dirty="0">
                <a:latin typeface="標楷體" panose="03000509000000000000" pitchFamily="65" charset="-120"/>
                <a:ea typeface="標楷體" panose="03000509000000000000" pitchFamily="65" charset="-120"/>
              </a:rPr>
              <a:t>745 </a:t>
            </a:r>
            <a:r>
              <a:rPr lang="zh-TW" altLang="en-US" dirty="0">
                <a:latin typeface="標楷體" panose="03000509000000000000" pitchFamily="65" charset="-120"/>
                <a:ea typeface="標楷體" panose="03000509000000000000" pitchFamily="65" charset="-120"/>
              </a:rPr>
              <a:t>件</a:t>
            </a:r>
          </a:p>
          <a:p>
            <a:pPr marL="609600" indent="-609600">
              <a:lnSpc>
                <a:spcPct val="120000"/>
              </a:lnSpc>
              <a:spcAft>
                <a:spcPct val="20000"/>
              </a:spcAft>
            </a:pPr>
            <a:r>
              <a:rPr lang="zh-TW" altLang="pt-BR" dirty="0">
                <a:latin typeface="標楷體" panose="03000509000000000000" pitchFamily="65" charset="-120"/>
                <a:ea typeface="標楷體" panose="03000509000000000000" pitchFamily="65" charset="-120"/>
              </a:rPr>
              <a:t>每</a:t>
            </a:r>
            <a:r>
              <a:rPr lang="pt-BR" altLang="zh-TW" dirty="0">
                <a:latin typeface="標楷體" panose="03000509000000000000" pitchFamily="65" charset="-120"/>
                <a:ea typeface="標楷體" panose="03000509000000000000" pitchFamily="65" charset="-120"/>
              </a:rPr>
              <a:t>100</a:t>
            </a:r>
            <a:r>
              <a:rPr lang="zh-TW" altLang="pt-BR" dirty="0">
                <a:latin typeface="標楷體" panose="03000509000000000000" pitchFamily="65" charset="-120"/>
                <a:ea typeface="標楷體" panose="03000509000000000000" pitchFamily="65" charset="-120"/>
              </a:rPr>
              <a:t>次懷孕中即有</a:t>
            </a:r>
            <a:r>
              <a:rPr lang="pt-BR" altLang="zh-TW" dirty="0">
                <a:latin typeface="標楷體" panose="03000509000000000000" pitchFamily="65" charset="-120"/>
                <a:ea typeface="標楷體" panose="03000509000000000000" pitchFamily="65" charset="-120"/>
              </a:rPr>
              <a:t>13</a:t>
            </a:r>
            <a:r>
              <a:rPr lang="zh-TW" altLang="pt-BR" dirty="0">
                <a:latin typeface="標楷體" panose="03000509000000000000" pitchFamily="65" charset="-120"/>
                <a:ea typeface="標楷體" panose="03000509000000000000" pitchFamily="65" charset="-120"/>
              </a:rPr>
              <a:t>次結果為自然流產</a:t>
            </a:r>
          </a:p>
          <a:p>
            <a:pPr marL="609600" indent="-609600">
              <a:lnSpc>
                <a:spcPct val="120000"/>
              </a:lnSpc>
              <a:spcAft>
                <a:spcPct val="20000"/>
              </a:spcAft>
            </a:pPr>
            <a:r>
              <a:rPr lang="zh-TW" altLang="pt-BR" dirty="0">
                <a:latin typeface="標楷體" panose="03000509000000000000" pitchFamily="65" charset="-120"/>
                <a:ea typeface="標楷體" panose="03000509000000000000" pitchFamily="65" charset="-120"/>
              </a:rPr>
              <a:t>每</a:t>
            </a:r>
            <a:r>
              <a:rPr lang="pt-BR" altLang="zh-TW" dirty="0">
                <a:latin typeface="標楷體" panose="03000509000000000000" pitchFamily="65" charset="-120"/>
                <a:ea typeface="標楷體" panose="03000509000000000000" pitchFamily="65" charset="-120"/>
              </a:rPr>
              <a:t>100</a:t>
            </a:r>
            <a:r>
              <a:rPr lang="zh-TW" altLang="pt-BR" dirty="0">
                <a:latin typeface="標楷體" panose="03000509000000000000" pitchFamily="65" charset="-120"/>
                <a:ea typeface="標楷體" panose="03000509000000000000" pitchFamily="65" charset="-120"/>
              </a:rPr>
              <a:t>件出生通報中即有</a:t>
            </a:r>
            <a:r>
              <a:rPr lang="pt-BR" altLang="zh-TW" dirty="0">
                <a:latin typeface="標楷體" panose="03000509000000000000" pitchFamily="65" charset="-120"/>
                <a:ea typeface="標楷體" panose="03000509000000000000" pitchFamily="65" charset="-120"/>
              </a:rPr>
              <a:t>1</a:t>
            </a:r>
            <a:r>
              <a:rPr lang="zh-TW" altLang="pt-BR" dirty="0">
                <a:latin typeface="標楷體" panose="03000509000000000000" pitchFamily="65" charset="-120"/>
                <a:ea typeface="標楷體" panose="03000509000000000000" pitchFamily="65" charset="-120"/>
              </a:rPr>
              <a:t>件為死胎</a:t>
            </a:r>
            <a:endParaRPr lang="zh-TW" altLang="en-US" dirty="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34368730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0A488C73-1238-4768-8035-E30C7814A333}"/>
              </a:ext>
            </a:extLst>
          </p:cNvPr>
          <p:cNvPicPr>
            <a:picLocks noChangeAspect="1"/>
          </p:cNvPicPr>
          <p:nvPr/>
        </p:nvPicPr>
        <p:blipFill>
          <a:blip r:embed="rId2"/>
          <a:stretch>
            <a:fillRect/>
          </a:stretch>
        </p:blipFill>
        <p:spPr>
          <a:xfrm>
            <a:off x="707290" y="0"/>
            <a:ext cx="10777420" cy="6858000"/>
          </a:xfrm>
          <a:prstGeom prst="rect">
            <a:avLst/>
          </a:prstGeom>
        </p:spPr>
      </p:pic>
    </p:spTree>
    <p:extLst>
      <p:ext uri="{BB962C8B-B14F-4D97-AF65-F5344CB8AC3E}">
        <p14:creationId xmlns:p14="http://schemas.microsoft.com/office/powerpoint/2010/main" val="30632505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a:latin typeface="Times New Roman" panose="02020603050405020304" pitchFamily="18" charset="0"/>
                <a:cs typeface="Times New Roman" panose="02020603050405020304" pitchFamily="18" charset="0"/>
              </a:rPr>
              <a:t>The End</a:t>
            </a:r>
            <a:endParaRPr lang="zh-TW" altLang="en-US" dirty="0">
              <a:latin typeface="Times New Roman" panose="02020603050405020304" pitchFamily="18" charset="0"/>
              <a:cs typeface="Times New Roman" panose="02020603050405020304" pitchFamily="18" charset="0"/>
            </a:endParaRPr>
          </a:p>
        </p:txBody>
      </p:sp>
      <p:sp>
        <p:nvSpPr>
          <p:cNvPr id="3" name="副標題 2"/>
          <p:cNvSpPr>
            <a:spLocks noGrp="1"/>
          </p:cNvSpPr>
          <p:nvPr>
            <p:ph type="subTitle" idx="1"/>
          </p:nvPr>
        </p:nvSpPr>
        <p:spPr/>
        <p:txBody>
          <a:bodyPr/>
          <a:lstStyle/>
          <a:p>
            <a:endParaRPr lang="zh-TW" altLang="en-US" dirty="0"/>
          </a:p>
        </p:txBody>
      </p:sp>
    </p:spTree>
    <p:extLst>
      <p:ext uri="{BB962C8B-B14F-4D97-AF65-F5344CB8AC3E}">
        <p14:creationId xmlns:p14="http://schemas.microsoft.com/office/powerpoint/2010/main" val="3621579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2729835" y="545007"/>
            <a:ext cx="6647452" cy="6100342"/>
          </a:xfrm>
          <a:prstGeom prst="rect">
            <a:avLst/>
          </a:prstGeom>
        </p:spPr>
      </p:pic>
    </p:spTree>
    <p:extLst>
      <p:ext uri="{BB962C8B-B14F-4D97-AF65-F5344CB8AC3E}">
        <p14:creationId xmlns:p14="http://schemas.microsoft.com/office/powerpoint/2010/main" val="1025578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1550690" y="466283"/>
            <a:ext cx="9701625" cy="5655957"/>
          </a:xfrm>
          <a:prstGeom prst="rect">
            <a:avLst/>
          </a:prstGeom>
        </p:spPr>
      </p:pic>
    </p:spTree>
    <p:extLst>
      <p:ext uri="{BB962C8B-B14F-4D97-AF65-F5344CB8AC3E}">
        <p14:creationId xmlns:p14="http://schemas.microsoft.com/office/powerpoint/2010/main" val="2342378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zh-TW" dirty="0">
                <a:latin typeface="標楷體" panose="03000509000000000000" pitchFamily="65" charset="-120"/>
                <a:ea typeface="標楷體" panose="03000509000000000000" pitchFamily="65" charset="-120"/>
              </a:rPr>
              <a:t>疫苗供應與管理</a:t>
            </a:r>
            <a:r>
              <a:rPr lang="en-US" altLang="zh-TW" dirty="0">
                <a:latin typeface="標楷體" panose="03000509000000000000" pitchFamily="65" charset="-120"/>
                <a:ea typeface="標楷體" panose="03000509000000000000" pitchFamily="65" charset="-120"/>
              </a:rPr>
              <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2022-2023</a:t>
            </a:r>
            <a:r>
              <a:rPr lang="en-US"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a:bodyPr>
          <a:lstStyle/>
          <a:p>
            <a:r>
              <a:rPr lang="zh-TW" altLang="zh-TW" dirty="0">
                <a:latin typeface="Times New Roman" panose="02020603050405020304" pitchFamily="18" charset="0"/>
                <a:ea typeface="標楷體" panose="03000509000000000000" pitchFamily="65" charset="-120"/>
              </a:rPr>
              <a:t>一、雞胚胎蛋培養疫苗</a:t>
            </a:r>
          </a:p>
          <a:p>
            <a:pPr marL="457200" lvl="1" indent="0">
              <a:buNone/>
            </a:pPr>
            <a:r>
              <a:rPr lang="zh-TW" altLang="zh-TW" dirty="0">
                <a:latin typeface="Times New Roman" panose="02020603050405020304" pitchFamily="18" charset="0"/>
                <a:ea typeface="標楷體" panose="03000509000000000000" pitchFamily="65" charset="-120"/>
              </a:rPr>
              <a:t>（一）</a:t>
            </a:r>
            <a:r>
              <a:rPr lang="en-US" altLang="zh-TW" dirty="0">
                <a:latin typeface="Times New Roman" panose="02020603050405020304" pitchFamily="18" charset="0"/>
                <a:ea typeface="標楷體" panose="03000509000000000000" pitchFamily="65" charset="-120"/>
              </a:rPr>
              <a:t>A/Victoria/2570/2019 (H1N1)pdm09-like virus</a:t>
            </a:r>
            <a:r>
              <a:rPr lang="zh-TW" altLang="zh-TW" dirty="0">
                <a:latin typeface="Times New Roman" panose="02020603050405020304" pitchFamily="18" charset="0"/>
                <a:ea typeface="標楷體" panose="03000509000000000000" pitchFamily="65" charset="-120"/>
              </a:rPr>
              <a:t>；</a:t>
            </a:r>
          </a:p>
          <a:p>
            <a:pPr marL="457200" lvl="1" indent="0">
              <a:buNone/>
            </a:pPr>
            <a:r>
              <a:rPr lang="zh-TW" altLang="zh-TW" dirty="0">
                <a:latin typeface="Times New Roman" panose="02020603050405020304" pitchFamily="18" charset="0"/>
                <a:ea typeface="標楷體" panose="03000509000000000000" pitchFamily="65" charset="-120"/>
              </a:rPr>
              <a:t>（二）</a:t>
            </a:r>
            <a:r>
              <a:rPr lang="en-US" altLang="zh-TW" dirty="0">
                <a:latin typeface="Times New Roman" panose="02020603050405020304" pitchFamily="18" charset="0"/>
                <a:ea typeface="標楷體" panose="03000509000000000000" pitchFamily="65" charset="-120"/>
              </a:rPr>
              <a:t>A/Darwin/9/2021 (H3N2)-like virus</a:t>
            </a:r>
            <a:r>
              <a:rPr lang="zh-TW" altLang="zh-TW" dirty="0">
                <a:latin typeface="Times New Roman" panose="02020603050405020304" pitchFamily="18" charset="0"/>
                <a:ea typeface="標楷體" panose="03000509000000000000" pitchFamily="65" charset="-120"/>
              </a:rPr>
              <a:t>；</a:t>
            </a:r>
          </a:p>
          <a:p>
            <a:pPr marL="457200" lvl="1" indent="0">
              <a:buNone/>
            </a:pPr>
            <a:r>
              <a:rPr lang="zh-TW" altLang="zh-TW" dirty="0">
                <a:latin typeface="Times New Roman" panose="02020603050405020304" pitchFamily="18" charset="0"/>
                <a:ea typeface="標楷體" panose="03000509000000000000" pitchFamily="65" charset="-120"/>
              </a:rPr>
              <a:t>（三）</a:t>
            </a:r>
            <a:r>
              <a:rPr lang="en-US" altLang="zh-TW" dirty="0">
                <a:latin typeface="Times New Roman" panose="02020603050405020304" pitchFamily="18" charset="0"/>
                <a:ea typeface="標楷體" panose="03000509000000000000" pitchFamily="65" charset="-120"/>
              </a:rPr>
              <a:t>B/Austria/1359417/2021 (B/Victoria lineage)-like virus</a:t>
            </a:r>
            <a:r>
              <a:rPr lang="zh-TW" altLang="zh-TW" dirty="0">
                <a:latin typeface="Times New Roman" panose="02020603050405020304" pitchFamily="18" charset="0"/>
                <a:ea typeface="標楷體" panose="03000509000000000000" pitchFamily="65" charset="-120"/>
              </a:rPr>
              <a:t>；</a:t>
            </a:r>
          </a:p>
          <a:p>
            <a:pPr marL="457200" lvl="1" indent="0">
              <a:buNone/>
            </a:pPr>
            <a:r>
              <a:rPr lang="zh-TW" altLang="zh-TW" dirty="0">
                <a:latin typeface="Times New Roman" panose="02020603050405020304" pitchFamily="18" charset="0"/>
                <a:ea typeface="標楷體" panose="03000509000000000000" pitchFamily="65" charset="-120"/>
              </a:rPr>
              <a:t>（四）</a:t>
            </a:r>
            <a:r>
              <a:rPr lang="en-US" altLang="zh-TW" dirty="0">
                <a:latin typeface="Times New Roman" panose="02020603050405020304" pitchFamily="18" charset="0"/>
                <a:ea typeface="標楷體" panose="03000509000000000000" pitchFamily="65" charset="-120"/>
              </a:rPr>
              <a:t>B/Phuket/3073/2013 (B/Yamagata lineage)-like virus</a:t>
            </a:r>
            <a:r>
              <a:rPr lang="zh-TW" altLang="zh-TW" dirty="0">
                <a:latin typeface="Times New Roman" panose="02020603050405020304" pitchFamily="18" charset="0"/>
                <a:ea typeface="標楷體" panose="03000509000000000000" pitchFamily="65" charset="-120"/>
              </a:rPr>
              <a:t>。</a:t>
            </a:r>
          </a:p>
          <a:p>
            <a:r>
              <a:rPr lang="zh-TW" altLang="zh-TW" dirty="0">
                <a:latin typeface="Times New Roman" panose="02020603050405020304" pitchFamily="18" charset="0"/>
                <a:ea typeface="標楷體" panose="03000509000000000000" pitchFamily="65" charset="-120"/>
              </a:rPr>
              <a:t>二、細胞培養疫苗</a:t>
            </a:r>
          </a:p>
          <a:p>
            <a:pPr marL="457200" lvl="1" indent="0">
              <a:buNone/>
            </a:pPr>
            <a:r>
              <a:rPr lang="zh-TW" altLang="zh-TW" dirty="0">
                <a:latin typeface="Times New Roman" panose="02020603050405020304" pitchFamily="18" charset="0"/>
                <a:ea typeface="標楷體" panose="03000509000000000000" pitchFamily="65" charset="-120"/>
              </a:rPr>
              <a:t>（一）</a:t>
            </a:r>
            <a:r>
              <a:rPr lang="en-US" altLang="zh-TW" dirty="0">
                <a:latin typeface="Times New Roman" panose="02020603050405020304" pitchFamily="18" charset="0"/>
                <a:ea typeface="標楷體" panose="03000509000000000000" pitchFamily="65" charset="-120"/>
              </a:rPr>
              <a:t>A/Wisconsin/588/2019 (H1N1)pdm09-like virus</a:t>
            </a:r>
            <a:r>
              <a:rPr lang="zh-TW" altLang="zh-TW" dirty="0">
                <a:latin typeface="Times New Roman" panose="02020603050405020304" pitchFamily="18" charset="0"/>
                <a:ea typeface="標楷體" panose="03000509000000000000" pitchFamily="65" charset="-120"/>
              </a:rPr>
              <a:t>；</a:t>
            </a:r>
          </a:p>
          <a:p>
            <a:pPr marL="457200" lvl="1" indent="0">
              <a:buNone/>
            </a:pPr>
            <a:r>
              <a:rPr lang="zh-TW" altLang="zh-TW" dirty="0">
                <a:latin typeface="Times New Roman" panose="02020603050405020304" pitchFamily="18" charset="0"/>
                <a:ea typeface="標楷體" panose="03000509000000000000" pitchFamily="65" charset="-120"/>
              </a:rPr>
              <a:t>（二）</a:t>
            </a:r>
            <a:r>
              <a:rPr lang="en-US" altLang="zh-TW" dirty="0">
                <a:latin typeface="Times New Roman" panose="02020603050405020304" pitchFamily="18" charset="0"/>
                <a:ea typeface="標楷體" panose="03000509000000000000" pitchFamily="65" charset="-120"/>
              </a:rPr>
              <a:t>A/Darwin/6/2021 (H3N2)-like virus</a:t>
            </a:r>
            <a:r>
              <a:rPr lang="zh-TW" altLang="zh-TW" dirty="0">
                <a:latin typeface="Times New Roman" panose="02020603050405020304" pitchFamily="18" charset="0"/>
                <a:ea typeface="標楷體" panose="03000509000000000000" pitchFamily="65" charset="-120"/>
              </a:rPr>
              <a:t>；</a:t>
            </a:r>
          </a:p>
          <a:p>
            <a:pPr marL="457200" lvl="1" indent="0">
              <a:buNone/>
            </a:pPr>
            <a:r>
              <a:rPr lang="zh-TW" altLang="zh-TW" dirty="0">
                <a:latin typeface="Times New Roman" panose="02020603050405020304" pitchFamily="18" charset="0"/>
                <a:ea typeface="標楷體" panose="03000509000000000000" pitchFamily="65" charset="-120"/>
              </a:rPr>
              <a:t>（三）</a:t>
            </a:r>
            <a:r>
              <a:rPr lang="en-US" altLang="zh-TW" dirty="0">
                <a:latin typeface="Times New Roman" panose="02020603050405020304" pitchFamily="18" charset="0"/>
                <a:ea typeface="標楷體" panose="03000509000000000000" pitchFamily="65" charset="-120"/>
              </a:rPr>
              <a:t>B/Austria/1359417/2021 (B/Victoria lineage)-like virus</a:t>
            </a:r>
            <a:r>
              <a:rPr lang="zh-TW" altLang="zh-TW" dirty="0">
                <a:latin typeface="Times New Roman" panose="02020603050405020304" pitchFamily="18" charset="0"/>
                <a:ea typeface="標楷體" panose="03000509000000000000" pitchFamily="65" charset="-120"/>
              </a:rPr>
              <a:t>；</a:t>
            </a:r>
          </a:p>
          <a:p>
            <a:pPr marL="457200" lvl="1" indent="0">
              <a:buNone/>
            </a:pPr>
            <a:r>
              <a:rPr lang="zh-TW" altLang="zh-TW" dirty="0">
                <a:latin typeface="Times New Roman" panose="02020603050405020304" pitchFamily="18" charset="0"/>
                <a:ea typeface="標楷體" panose="03000509000000000000" pitchFamily="65" charset="-120"/>
              </a:rPr>
              <a:t>（四）</a:t>
            </a:r>
            <a:r>
              <a:rPr lang="en-US" altLang="zh-TW" dirty="0">
                <a:latin typeface="Times New Roman" panose="02020603050405020304" pitchFamily="18" charset="0"/>
                <a:ea typeface="標楷體" panose="03000509000000000000" pitchFamily="65" charset="-120"/>
              </a:rPr>
              <a:t>B/Phuket/3073/2013 (B/Yamagata lineage)-like virus</a:t>
            </a:r>
            <a:r>
              <a:rPr lang="zh-TW" altLang="zh-TW" dirty="0">
                <a:latin typeface="Times New Roman" panose="02020603050405020304" pitchFamily="18" charset="0"/>
                <a:ea typeface="標楷體" panose="03000509000000000000" pitchFamily="65" charset="-120"/>
              </a:rPr>
              <a:t>。</a:t>
            </a:r>
          </a:p>
          <a:p>
            <a:endParaRPr lang="zh-TW" altLang="en-US" dirty="0"/>
          </a:p>
        </p:txBody>
      </p:sp>
    </p:spTree>
    <p:extLst>
      <p:ext uri="{BB962C8B-B14F-4D97-AF65-F5344CB8AC3E}">
        <p14:creationId xmlns:p14="http://schemas.microsoft.com/office/powerpoint/2010/main" val="97716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a:latin typeface="標楷體" panose="03000509000000000000" pitchFamily="65" charset="-120"/>
                <a:ea typeface="標楷體" panose="03000509000000000000" pitchFamily="65" charset="-120"/>
              </a:rPr>
              <a:t>北半球建議疫苗株</a:t>
            </a:r>
            <a:r>
              <a:rPr lang="en-US" altLang="zh-TW" dirty="0">
                <a:latin typeface="標楷體" panose="03000509000000000000" pitchFamily="65" charset="-120"/>
                <a:ea typeface="標楷體" panose="03000509000000000000" pitchFamily="65" charset="-120"/>
              </a:rPr>
              <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2023-2024</a:t>
            </a:r>
            <a:r>
              <a:rPr lang="en-US"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a:bodyPr>
          <a:lstStyle/>
          <a:p>
            <a:r>
              <a:rPr lang="zh-TW" altLang="zh-TW" dirty="0">
                <a:latin typeface="Times New Roman" panose="02020603050405020304" pitchFamily="18" charset="0"/>
                <a:ea typeface="標楷體" panose="03000509000000000000" pitchFamily="65" charset="-120"/>
              </a:rPr>
              <a:t>一、雞胚胎蛋培養疫苗</a:t>
            </a:r>
          </a:p>
          <a:p>
            <a:pPr marL="457200" lvl="1" indent="0">
              <a:buNone/>
            </a:pPr>
            <a:r>
              <a:rPr lang="zh-TW" altLang="zh-TW" dirty="0">
                <a:latin typeface="Times New Roman" panose="02020603050405020304" pitchFamily="18" charset="0"/>
                <a:ea typeface="標楷體" panose="03000509000000000000" pitchFamily="65" charset="-120"/>
                <a:cs typeface="Times New Roman" panose="02020603050405020304" pitchFamily="18" charset="0"/>
              </a:rPr>
              <a:t>（一）</a:t>
            </a:r>
            <a:r>
              <a:rPr lang="en-US" altLang="zh-TW" dirty="0">
                <a:latin typeface="Times New Roman" panose="02020603050405020304" pitchFamily="18" charset="0"/>
                <a:cs typeface="Times New Roman" panose="02020603050405020304" pitchFamily="18" charset="0"/>
              </a:rPr>
              <a:t>A/Victoria/4897/2022 (H1N1)pdm09-like virus</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a:t>
            </a:r>
          </a:p>
          <a:p>
            <a:pPr marL="457200" lvl="1" indent="0">
              <a:buNone/>
            </a:pPr>
            <a:r>
              <a:rPr lang="zh-TW" altLang="zh-TW" dirty="0">
                <a:latin typeface="Times New Roman" panose="02020603050405020304" pitchFamily="18" charset="0"/>
                <a:ea typeface="標楷體" panose="03000509000000000000" pitchFamily="65" charset="-120"/>
                <a:cs typeface="Times New Roman" panose="02020603050405020304" pitchFamily="18" charset="0"/>
              </a:rPr>
              <a:t>（二）</a:t>
            </a:r>
            <a:r>
              <a:rPr lang="en-US" altLang="zh-TW" dirty="0">
                <a:latin typeface="Times New Roman" panose="02020603050405020304" pitchFamily="18" charset="0"/>
                <a:cs typeface="Times New Roman" panose="02020603050405020304" pitchFamily="18" charset="0"/>
              </a:rPr>
              <a:t>A/Darwin/9/2021 (H3N2)-like virus</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a:t>
            </a:r>
          </a:p>
          <a:p>
            <a:pPr marL="457200" lvl="1" indent="0">
              <a:buNone/>
            </a:pPr>
            <a:r>
              <a:rPr lang="zh-TW" altLang="zh-TW" dirty="0">
                <a:latin typeface="Times New Roman" panose="02020603050405020304" pitchFamily="18" charset="0"/>
                <a:ea typeface="標楷體" panose="03000509000000000000" pitchFamily="65" charset="-120"/>
                <a:cs typeface="Times New Roman" panose="02020603050405020304" pitchFamily="18" charset="0"/>
              </a:rPr>
              <a:t>（三）</a:t>
            </a:r>
            <a:r>
              <a:rPr lang="en-US" altLang="zh-TW" dirty="0">
                <a:latin typeface="Times New Roman" panose="02020603050405020304" pitchFamily="18" charset="0"/>
                <a:cs typeface="Times New Roman" panose="02020603050405020304" pitchFamily="18" charset="0"/>
              </a:rPr>
              <a:t>B/Austria/1359417/2021 (B/Victoria lineage)-like virus</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a:t>
            </a:r>
          </a:p>
          <a:p>
            <a:pPr marL="457200" lvl="1" indent="0">
              <a:buNone/>
            </a:pPr>
            <a:r>
              <a:rPr lang="zh-TW" altLang="zh-TW" dirty="0">
                <a:latin typeface="Times New Roman" panose="02020603050405020304" pitchFamily="18" charset="0"/>
                <a:ea typeface="標楷體" panose="03000509000000000000" pitchFamily="65" charset="-120"/>
              </a:rPr>
              <a:t>（四）</a:t>
            </a:r>
            <a:r>
              <a:rPr lang="en-US" altLang="zh-TW" dirty="0">
                <a:latin typeface="Times New Roman" panose="02020603050405020304" pitchFamily="18" charset="0"/>
                <a:cs typeface="Times New Roman" panose="02020603050405020304" pitchFamily="18" charset="0"/>
              </a:rPr>
              <a:t>B/Phuket/3073/2013 (B/Yamagata lineage)-like virus.</a:t>
            </a:r>
            <a:endParaRPr lang="en-US" altLang="zh-TW" dirty="0">
              <a:latin typeface="Times New Roman" panose="02020603050405020304" pitchFamily="18" charset="0"/>
              <a:ea typeface="標楷體" panose="03000509000000000000" pitchFamily="65" charset="-120"/>
            </a:endParaRPr>
          </a:p>
          <a:p>
            <a:r>
              <a:rPr lang="zh-TW" altLang="zh-TW" dirty="0">
                <a:latin typeface="Times New Roman" panose="02020603050405020304" pitchFamily="18" charset="0"/>
                <a:ea typeface="標楷體" panose="03000509000000000000" pitchFamily="65" charset="-120"/>
              </a:rPr>
              <a:t>二、細胞培養疫苗</a:t>
            </a:r>
          </a:p>
          <a:p>
            <a:pPr marL="457200" lvl="1" indent="0">
              <a:buNone/>
            </a:pPr>
            <a:r>
              <a:rPr lang="zh-TW" altLang="zh-TW" dirty="0">
                <a:latin typeface="Times New Roman" panose="02020603050405020304" pitchFamily="18" charset="0"/>
                <a:ea typeface="標楷體" panose="03000509000000000000" pitchFamily="65" charset="-120"/>
                <a:cs typeface="Times New Roman" panose="02020603050405020304" pitchFamily="18" charset="0"/>
              </a:rPr>
              <a:t>（一）</a:t>
            </a:r>
            <a:r>
              <a:rPr lang="en-US" altLang="zh-TW" dirty="0">
                <a:latin typeface="Times New Roman" panose="02020603050405020304" pitchFamily="18" charset="0"/>
                <a:cs typeface="Times New Roman" panose="02020603050405020304" pitchFamily="18" charset="0"/>
              </a:rPr>
              <a:t>A/Wisconsin/67/2022 (H1N1)pdm09-like virus</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a:t>
            </a:r>
          </a:p>
          <a:p>
            <a:pPr marL="457200" lvl="1" indent="0">
              <a:buNone/>
            </a:pPr>
            <a:r>
              <a:rPr lang="zh-TW" altLang="zh-TW" dirty="0">
                <a:latin typeface="Times New Roman" panose="02020603050405020304" pitchFamily="18" charset="0"/>
                <a:ea typeface="標楷體" panose="03000509000000000000" pitchFamily="65" charset="-120"/>
                <a:cs typeface="Times New Roman" panose="02020603050405020304" pitchFamily="18" charset="0"/>
              </a:rPr>
              <a:t>（二）</a:t>
            </a:r>
            <a:r>
              <a:rPr lang="en-US" altLang="zh-TW" dirty="0">
                <a:latin typeface="Times New Roman" panose="02020603050405020304" pitchFamily="18" charset="0"/>
                <a:cs typeface="Times New Roman" panose="02020603050405020304" pitchFamily="18" charset="0"/>
              </a:rPr>
              <a:t>A/Darwin/6/2021 (H3N2)-like virus</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a:t>
            </a:r>
          </a:p>
          <a:p>
            <a:pPr marL="457200" lvl="1" indent="0">
              <a:buNone/>
            </a:pPr>
            <a:r>
              <a:rPr lang="zh-TW" altLang="zh-TW" dirty="0">
                <a:latin typeface="Times New Roman" panose="02020603050405020304" pitchFamily="18" charset="0"/>
                <a:ea typeface="標楷體" panose="03000509000000000000" pitchFamily="65" charset="-120"/>
                <a:cs typeface="Times New Roman" panose="02020603050405020304" pitchFamily="18" charset="0"/>
              </a:rPr>
              <a:t>（三）</a:t>
            </a:r>
            <a:r>
              <a:rPr lang="en-US" altLang="zh-TW" dirty="0">
                <a:latin typeface="Times New Roman" panose="02020603050405020304" pitchFamily="18" charset="0"/>
                <a:cs typeface="Times New Roman" panose="02020603050405020304" pitchFamily="18" charset="0"/>
              </a:rPr>
              <a:t>B/Austria/1359417/2021 (B/Victoria lineage)-like virus</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a:t>
            </a:r>
          </a:p>
          <a:p>
            <a:pPr marL="457200" lvl="1" indent="0">
              <a:buNone/>
            </a:pPr>
            <a:r>
              <a:rPr lang="zh-TW" altLang="zh-TW" dirty="0">
                <a:latin typeface="Times New Roman" panose="02020603050405020304" pitchFamily="18" charset="0"/>
                <a:ea typeface="標楷體" panose="03000509000000000000" pitchFamily="65" charset="-120"/>
                <a:cs typeface="Times New Roman" panose="02020603050405020304" pitchFamily="18" charset="0"/>
              </a:rPr>
              <a:t>（四）</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B/Phuket/3073/2013 (B/Yamagata lineage)-like virus</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a:t>
            </a:r>
          </a:p>
          <a:p>
            <a:pPr marL="457200" lvl="1" indent="0">
              <a:buNone/>
            </a:pPr>
            <a:endParaRPr lang="zh-TW" altLang="zh-TW" dirty="0">
              <a:latin typeface="Times New Roman" panose="02020603050405020304" pitchFamily="18" charset="0"/>
              <a:ea typeface="標楷體" panose="03000509000000000000" pitchFamily="65" charset="-120"/>
            </a:endParaRPr>
          </a:p>
          <a:p>
            <a:endParaRPr lang="zh-TW" altLang="en-US" dirty="0"/>
          </a:p>
        </p:txBody>
      </p:sp>
    </p:spTree>
    <p:extLst>
      <p:ext uri="{BB962C8B-B14F-4D97-AF65-F5344CB8AC3E}">
        <p14:creationId xmlns:p14="http://schemas.microsoft.com/office/powerpoint/2010/main" val="2752399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069466BB-F3C9-4981-8C08-5F9ECF433AF8}"/>
              </a:ext>
            </a:extLst>
          </p:cNvPr>
          <p:cNvPicPr>
            <a:picLocks noChangeAspect="1"/>
          </p:cNvPicPr>
          <p:nvPr/>
        </p:nvPicPr>
        <p:blipFill>
          <a:blip r:embed="rId2"/>
          <a:stretch>
            <a:fillRect/>
          </a:stretch>
        </p:blipFill>
        <p:spPr>
          <a:xfrm>
            <a:off x="707290" y="0"/>
            <a:ext cx="10777420" cy="6858000"/>
          </a:xfrm>
          <a:prstGeom prst="rect">
            <a:avLst/>
          </a:prstGeom>
        </p:spPr>
      </p:pic>
    </p:spTree>
    <p:extLst>
      <p:ext uri="{BB962C8B-B14F-4D97-AF65-F5344CB8AC3E}">
        <p14:creationId xmlns:p14="http://schemas.microsoft.com/office/powerpoint/2010/main" val="3053148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1905000" y="-1333500"/>
            <a:ext cx="16002000" cy="9525000"/>
          </a:xfrm>
          <a:prstGeom prst="rect">
            <a:avLst/>
          </a:prstGeom>
        </p:spPr>
      </p:pic>
    </p:spTree>
    <p:extLst>
      <p:ext uri="{BB962C8B-B14F-4D97-AF65-F5344CB8AC3E}">
        <p14:creationId xmlns:p14="http://schemas.microsoft.com/office/powerpoint/2010/main" val="3283382149"/>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1630</TotalTime>
  <Words>2558</Words>
  <Application>Microsoft Office PowerPoint</Application>
  <PresentationFormat>寬螢幕</PresentationFormat>
  <Paragraphs>202</Paragraphs>
  <Slides>37</Slides>
  <Notes>4</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37</vt:i4>
      </vt:variant>
    </vt:vector>
  </HeadingPairs>
  <TitlesOfParts>
    <vt:vector size="44" baseType="lpstr">
      <vt:lpstr>標楷體</vt:lpstr>
      <vt:lpstr>PMingLiU</vt:lpstr>
      <vt:lpstr>Arial</vt:lpstr>
      <vt:lpstr>Calibri</vt:lpstr>
      <vt:lpstr>Calibri Light</vt:lpstr>
      <vt:lpstr>Times New Roman</vt:lpstr>
      <vt:lpstr>Office 佈景主題</vt:lpstr>
      <vt:lpstr>流感疫苗不良反應 及其處置</vt:lpstr>
      <vt:lpstr>Introduction</vt:lpstr>
      <vt:lpstr>Overview of Influenza Vaccine Types</vt:lpstr>
      <vt:lpstr>PowerPoint 簡報</vt:lpstr>
      <vt:lpstr>PowerPoint 簡報</vt:lpstr>
      <vt:lpstr>疫苗供應與管理(2022-2023)</vt:lpstr>
      <vt:lpstr>北半球建議疫苗株(2023-2024)</vt:lpstr>
      <vt:lpstr>PowerPoint 簡報</vt:lpstr>
      <vt:lpstr>PowerPoint 簡報</vt:lpstr>
      <vt:lpstr>PowerPoint 簡報</vt:lpstr>
      <vt:lpstr>不良事件 ≠ 副作用</vt:lpstr>
      <vt:lpstr>Objective: Understanding and managing adverse reactions to influenza vaccines</vt:lpstr>
      <vt:lpstr>Common Adverse Reactions</vt:lpstr>
      <vt:lpstr>Local reactions</vt:lpstr>
      <vt:lpstr>Systemic reactions</vt:lpstr>
      <vt:lpstr>暈針</vt:lpstr>
      <vt:lpstr>Allergic reactions</vt:lpstr>
      <vt:lpstr>立即型過敏及其預防與治療</vt:lpstr>
      <vt:lpstr>Rare but Serious Adverse Reactions</vt:lpstr>
      <vt:lpstr>Guillain-Barré Syndrome (GBS)</vt:lpstr>
      <vt:lpstr>Guillain-Barré Syndrome</vt:lpstr>
      <vt:lpstr>Management of Adverse Reactions</vt:lpstr>
      <vt:lpstr>Strategies for Minimizing Adverse Reactions</vt:lpstr>
      <vt:lpstr>接種禁忌</vt:lpstr>
      <vt:lpstr>雞蛋過敏者接種疫苗的考量</vt:lpstr>
      <vt:lpstr>含汞疫苗爭議</vt:lpstr>
      <vt:lpstr>疫苗安全性之評估</vt:lpstr>
      <vt:lpstr>疫苗接種不良事件監測</vt:lpstr>
      <vt:lpstr>被動監測</vt:lpstr>
      <vt:lpstr>大規模疫苗接種安全監測的特殊考量</vt:lpstr>
      <vt:lpstr>監測目標</vt:lpstr>
      <vt:lpstr>PowerPoint 簡報</vt:lpstr>
      <vt:lpstr>PowerPoint 簡報</vt:lpstr>
      <vt:lpstr>PowerPoint 簡報</vt:lpstr>
      <vt:lpstr>重要監測不良事件背景值 (以2009年為例)</vt:lpstr>
      <vt:lpstr>PowerPoint 簡報</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JIH-I YEH</dc:creator>
  <cp:lastModifiedBy>日弌 葉</cp:lastModifiedBy>
  <cp:revision>63</cp:revision>
  <dcterms:created xsi:type="dcterms:W3CDTF">2021-05-10T22:37:32Z</dcterms:created>
  <dcterms:modified xsi:type="dcterms:W3CDTF">2023-05-12T04:33:30Z</dcterms:modified>
</cp:coreProperties>
</file>