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6" r:id="rId1"/>
  </p:sldMasterIdLst>
  <p:notesMasterIdLst>
    <p:notesMasterId r:id="rId49"/>
  </p:notesMasterIdLst>
  <p:sldIdLst>
    <p:sldId id="256" r:id="rId2"/>
    <p:sldId id="342" r:id="rId3"/>
    <p:sldId id="343" r:id="rId4"/>
    <p:sldId id="450" r:id="rId5"/>
    <p:sldId id="390" r:id="rId6"/>
    <p:sldId id="417" r:id="rId7"/>
    <p:sldId id="418" r:id="rId8"/>
    <p:sldId id="439" r:id="rId9"/>
    <p:sldId id="446" r:id="rId10"/>
    <p:sldId id="431" r:id="rId11"/>
    <p:sldId id="451" r:id="rId12"/>
    <p:sldId id="452" r:id="rId13"/>
    <p:sldId id="453" r:id="rId14"/>
    <p:sldId id="402" r:id="rId15"/>
    <p:sldId id="422" r:id="rId16"/>
    <p:sldId id="440" r:id="rId17"/>
    <p:sldId id="441" r:id="rId18"/>
    <p:sldId id="424" r:id="rId19"/>
    <p:sldId id="425" r:id="rId20"/>
    <p:sldId id="426" r:id="rId21"/>
    <p:sldId id="427" r:id="rId22"/>
    <p:sldId id="404" r:id="rId23"/>
    <p:sldId id="420" r:id="rId24"/>
    <p:sldId id="306" r:id="rId25"/>
    <p:sldId id="307" r:id="rId26"/>
    <p:sldId id="410" r:id="rId27"/>
    <p:sldId id="341" r:id="rId28"/>
    <p:sldId id="305" r:id="rId29"/>
    <p:sldId id="406" r:id="rId30"/>
    <p:sldId id="309" r:id="rId31"/>
    <p:sldId id="314" r:id="rId32"/>
    <p:sldId id="313" r:id="rId33"/>
    <p:sldId id="308" r:id="rId34"/>
    <p:sldId id="434" r:id="rId35"/>
    <p:sldId id="436" r:id="rId36"/>
    <p:sldId id="435" r:id="rId37"/>
    <p:sldId id="449" r:id="rId38"/>
    <p:sldId id="340" r:id="rId39"/>
    <p:sldId id="317" r:id="rId40"/>
    <p:sldId id="318" r:id="rId41"/>
    <p:sldId id="312" r:id="rId42"/>
    <p:sldId id="319" r:id="rId43"/>
    <p:sldId id="447" r:id="rId44"/>
    <p:sldId id="448" r:id="rId45"/>
    <p:sldId id="324" r:id="rId46"/>
    <p:sldId id="300" r:id="rId47"/>
    <p:sldId id="437" r:id="rId48"/>
  </p:sldIdLst>
  <p:sldSz cx="9144000" cy="6858000" type="screen4x3"/>
  <p:notesSz cx="6797675" cy="9928225"/>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66CC"/>
    <a:srgbClr val="FFCCFF"/>
    <a:srgbClr val="0080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67" autoAdjust="0"/>
    <p:restoredTop sz="98563" autoAdjust="0"/>
  </p:normalViewPr>
  <p:slideViewPr>
    <p:cSldViewPr>
      <p:cViewPr>
        <p:scale>
          <a:sx n="60" d="100"/>
          <a:sy n="60" d="100"/>
        </p:scale>
        <p:origin x="-120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4452EB-A00E-4EB0-AB5F-1C68C4A32BC8}" type="doc">
      <dgm:prSet loTypeId="urn:microsoft.com/office/officeart/2005/8/layout/hProcess9" loCatId="process" qsTypeId="urn:microsoft.com/office/officeart/2005/8/quickstyle/simple1" qsCatId="simple" csTypeId="urn:microsoft.com/office/officeart/2005/8/colors/colorful1" csCatId="colorful" phldr="1"/>
      <dgm:spPr/>
    </dgm:pt>
    <dgm:pt modelId="{35E3FA3D-10BE-405E-8FCD-83F18F09304B}">
      <dgm:prSet phldrT="[文字]" custT="1"/>
      <dgm:spPr/>
      <dgm:t>
        <a:bodyPr/>
        <a:lstStyle/>
        <a:p>
          <a:r>
            <a:rPr lang="en-US" sz="2800" b="1" i="0" dirty="0" smtClean="0">
              <a:solidFill>
                <a:srgbClr val="0000FF"/>
              </a:solidFill>
            </a:rPr>
            <a:t>Egg-Based</a:t>
          </a:r>
        </a:p>
        <a:p>
          <a:r>
            <a:rPr lang="en-US" sz="2800" b="1" i="0" dirty="0" smtClean="0">
              <a:solidFill>
                <a:srgbClr val="0000FF"/>
              </a:solidFill>
            </a:rPr>
            <a:t> Flu Vaccines</a:t>
          </a:r>
        </a:p>
        <a:p>
          <a:r>
            <a:rPr lang="en-US" altLang="zh-TW" sz="2800" b="1" i="0" dirty="0" smtClean="0">
              <a:solidFill>
                <a:srgbClr val="0000FF"/>
              </a:solidFill>
            </a:rPr>
            <a:t>(1945)</a:t>
          </a:r>
          <a:endParaRPr lang="en-US" sz="2800" b="1" i="0" dirty="0" smtClean="0">
            <a:solidFill>
              <a:srgbClr val="0000FF"/>
            </a:solidFill>
          </a:endParaRPr>
        </a:p>
      </dgm:t>
    </dgm:pt>
    <dgm:pt modelId="{72B9FECF-FCDD-44C6-9EAA-08E75400420D}" type="parTrans" cxnId="{4FE9F1A2-ED18-4AFE-99D8-68D6F9CEDC11}">
      <dgm:prSet/>
      <dgm:spPr/>
      <dgm:t>
        <a:bodyPr/>
        <a:lstStyle/>
        <a:p>
          <a:endParaRPr lang="zh-TW" altLang="en-US" sz="2400" b="1">
            <a:latin typeface="微軟正黑體" panose="020B0604030504040204" pitchFamily="34" charset="-120"/>
            <a:ea typeface="微軟正黑體" panose="020B0604030504040204" pitchFamily="34" charset="-120"/>
          </a:endParaRPr>
        </a:p>
      </dgm:t>
    </dgm:pt>
    <dgm:pt modelId="{E0B46736-AFDD-4763-88B0-FC4D02C6E67C}" type="sibTrans" cxnId="{4FE9F1A2-ED18-4AFE-99D8-68D6F9CEDC11}">
      <dgm:prSet/>
      <dgm:spPr/>
      <dgm:t>
        <a:bodyPr/>
        <a:lstStyle/>
        <a:p>
          <a:endParaRPr lang="zh-TW" altLang="en-US" sz="2400" b="1">
            <a:latin typeface="微軟正黑體" panose="020B0604030504040204" pitchFamily="34" charset="-120"/>
            <a:ea typeface="微軟正黑體" panose="020B0604030504040204" pitchFamily="34" charset="-120"/>
          </a:endParaRPr>
        </a:p>
      </dgm:t>
    </dgm:pt>
    <dgm:pt modelId="{12A593E2-8AF1-4680-997F-B3D74B3D696D}">
      <dgm:prSet phldrT="[文字]" custT="1"/>
      <dgm:spPr/>
      <dgm:t>
        <a:bodyPr/>
        <a:lstStyle/>
        <a:p>
          <a:r>
            <a:rPr lang="en-US" sz="2800" b="1" i="0" dirty="0" smtClean="0">
              <a:solidFill>
                <a:srgbClr val="0000FF"/>
              </a:solidFill>
            </a:rPr>
            <a:t>Cell-Based </a:t>
          </a:r>
        </a:p>
        <a:p>
          <a:r>
            <a:rPr lang="en-US" sz="2800" b="1" i="0" dirty="0" smtClean="0">
              <a:solidFill>
                <a:srgbClr val="0000FF"/>
              </a:solidFill>
            </a:rPr>
            <a:t>Flu Vaccines</a:t>
          </a:r>
        </a:p>
        <a:p>
          <a:r>
            <a:rPr lang="en-US" altLang="zh-TW" sz="2800" b="1" i="0" dirty="0" smtClean="0">
              <a:solidFill>
                <a:srgbClr val="0000FF"/>
              </a:solidFill>
              <a:latin typeface="微軟正黑體" panose="020B0604030504040204" pitchFamily="34" charset="-120"/>
              <a:ea typeface="微軟正黑體" panose="020B0604030504040204" pitchFamily="34" charset="-120"/>
            </a:rPr>
            <a:t>(2012)</a:t>
          </a:r>
          <a:endParaRPr lang="zh-TW" altLang="en-US" sz="2800" b="1" dirty="0">
            <a:solidFill>
              <a:srgbClr val="0000FF"/>
            </a:solidFill>
            <a:latin typeface="微軟正黑體" panose="020B0604030504040204" pitchFamily="34" charset="-120"/>
            <a:ea typeface="微軟正黑體" panose="020B0604030504040204" pitchFamily="34" charset="-120"/>
          </a:endParaRPr>
        </a:p>
      </dgm:t>
    </dgm:pt>
    <dgm:pt modelId="{FD4BCE34-1002-4EC6-A043-5D245332AD70}" type="parTrans" cxnId="{ECA9A171-66FE-4D4D-9829-5546B919407F}">
      <dgm:prSet/>
      <dgm:spPr/>
      <dgm:t>
        <a:bodyPr/>
        <a:lstStyle/>
        <a:p>
          <a:endParaRPr lang="zh-TW" altLang="en-US" sz="2400" b="1">
            <a:latin typeface="微軟正黑體" panose="020B0604030504040204" pitchFamily="34" charset="-120"/>
            <a:ea typeface="微軟正黑體" panose="020B0604030504040204" pitchFamily="34" charset="-120"/>
          </a:endParaRPr>
        </a:p>
      </dgm:t>
    </dgm:pt>
    <dgm:pt modelId="{E0B87D37-4184-4A67-8A4F-0886E3565D3B}" type="sibTrans" cxnId="{ECA9A171-66FE-4D4D-9829-5546B919407F}">
      <dgm:prSet/>
      <dgm:spPr/>
      <dgm:t>
        <a:bodyPr/>
        <a:lstStyle/>
        <a:p>
          <a:endParaRPr lang="zh-TW" altLang="en-US" sz="2400" b="1">
            <a:latin typeface="微軟正黑體" panose="020B0604030504040204" pitchFamily="34" charset="-120"/>
            <a:ea typeface="微軟正黑體" panose="020B0604030504040204" pitchFamily="34" charset="-120"/>
          </a:endParaRPr>
        </a:p>
      </dgm:t>
    </dgm:pt>
    <dgm:pt modelId="{D3501EB4-ED84-45FF-B381-3D6A3050CF1A}">
      <dgm:prSet phldrT="[文字]" custT="1"/>
      <dgm:spPr/>
      <dgm:t>
        <a:bodyPr/>
        <a:lstStyle/>
        <a:p>
          <a:r>
            <a:rPr lang="en-US" sz="2800" b="1" i="0" dirty="0" smtClean="0">
              <a:solidFill>
                <a:srgbClr val="0000FF"/>
              </a:solidFill>
            </a:rPr>
            <a:t>Recombinant</a:t>
          </a:r>
        </a:p>
        <a:p>
          <a:r>
            <a:rPr lang="en-US" sz="2800" b="1" i="0" dirty="0" smtClean="0">
              <a:solidFill>
                <a:srgbClr val="0000FF"/>
              </a:solidFill>
            </a:rPr>
            <a:t> Flu Vaccines</a:t>
          </a:r>
        </a:p>
        <a:p>
          <a:r>
            <a:rPr lang="en-US" altLang="zh-TW" sz="2800" b="1" i="0" dirty="0" smtClean="0">
              <a:solidFill>
                <a:srgbClr val="0000FF"/>
              </a:solidFill>
              <a:latin typeface="微軟正黑體" panose="020B0604030504040204" pitchFamily="34" charset="-120"/>
              <a:ea typeface="微軟正黑體" panose="020B0604030504040204" pitchFamily="34" charset="-120"/>
            </a:rPr>
            <a:t>(2013)</a:t>
          </a:r>
          <a:endParaRPr lang="zh-TW" altLang="en-US" sz="2800" b="1" dirty="0">
            <a:solidFill>
              <a:srgbClr val="0000FF"/>
            </a:solidFill>
            <a:latin typeface="微軟正黑體" panose="020B0604030504040204" pitchFamily="34" charset="-120"/>
            <a:ea typeface="微軟正黑體" panose="020B0604030504040204" pitchFamily="34" charset="-120"/>
          </a:endParaRPr>
        </a:p>
      </dgm:t>
    </dgm:pt>
    <dgm:pt modelId="{4A5AF600-632A-4E51-B46E-2E8565A5E169}" type="parTrans" cxnId="{093EBDB1-9305-4842-97A4-E10B2BC08258}">
      <dgm:prSet/>
      <dgm:spPr/>
      <dgm:t>
        <a:bodyPr/>
        <a:lstStyle/>
        <a:p>
          <a:endParaRPr lang="zh-TW" altLang="en-US" sz="2400" b="1">
            <a:latin typeface="微軟正黑體" panose="020B0604030504040204" pitchFamily="34" charset="-120"/>
            <a:ea typeface="微軟正黑體" panose="020B0604030504040204" pitchFamily="34" charset="-120"/>
          </a:endParaRPr>
        </a:p>
      </dgm:t>
    </dgm:pt>
    <dgm:pt modelId="{D30CD00D-7707-44B7-A851-0C62896B9BD5}" type="sibTrans" cxnId="{093EBDB1-9305-4842-97A4-E10B2BC08258}">
      <dgm:prSet/>
      <dgm:spPr/>
      <dgm:t>
        <a:bodyPr/>
        <a:lstStyle/>
        <a:p>
          <a:endParaRPr lang="zh-TW" altLang="en-US" sz="2400" b="1">
            <a:latin typeface="微軟正黑體" panose="020B0604030504040204" pitchFamily="34" charset="-120"/>
            <a:ea typeface="微軟正黑體" panose="020B0604030504040204" pitchFamily="34" charset="-120"/>
          </a:endParaRPr>
        </a:p>
      </dgm:t>
    </dgm:pt>
    <dgm:pt modelId="{71761CD8-0CA1-45B2-A20F-B85E2452BED4}" type="pres">
      <dgm:prSet presAssocID="{F64452EB-A00E-4EB0-AB5F-1C68C4A32BC8}" presName="CompostProcess" presStyleCnt="0">
        <dgm:presLayoutVars>
          <dgm:dir/>
          <dgm:resizeHandles val="exact"/>
        </dgm:presLayoutVars>
      </dgm:prSet>
      <dgm:spPr/>
    </dgm:pt>
    <dgm:pt modelId="{73FCF9B3-367B-445D-9411-8C725ECF8AEB}" type="pres">
      <dgm:prSet presAssocID="{F64452EB-A00E-4EB0-AB5F-1C68C4A32BC8}" presName="arrow" presStyleLbl="bgShp" presStyleIdx="0" presStyleCnt="1"/>
      <dgm:spPr/>
    </dgm:pt>
    <dgm:pt modelId="{13F10122-D4B8-4595-9D24-F8BC7028B48D}" type="pres">
      <dgm:prSet presAssocID="{F64452EB-A00E-4EB0-AB5F-1C68C4A32BC8}" presName="linearProcess" presStyleCnt="0"/>
      <dgm:spPr/>
    </dgm:pt>
    <dgm:pt modelId="{FD80937C-C20C-4949-87F7-D875419E418F}" type="pres">
      <dgm:prSet presAssocID="{35E3FA3D-10BE-405E-8FCD-83F18F09304B}" presName="textNode" presStyleLbl="node1" presStyleIdx="0" presStyleCnt="3" custScaleY="114286" custLinFactNeighborX="-16667" custLinFactNeighborY="0">
        <dgm:presLayoutVars>
          <dgm:bulletEnabled val="1"/>
        </dgm:presLayoutVars>
      </dgm:prSet>
      <dgm:spPr/>
      <dgm:t>
        <a:bodyPr/>
        <a:lstStyle/>
        <a:p>
          <a:endParaRPr lang="zh-TW" altLang="en-US"/>
        </a:p>
      </dgm:t>
    </dgm:pt>
    <dgm:pt modelId="{6C2E8D99-40F3-4A1A-B61C-EAE47A5B77F9}" type="pres">
      <dgm:prSet presAssocID="{E0B46736-AFDD-4763-88B0-FC4D02C6E67C}" presName="sibTrans" presStyleCnt="0"/>
      <dgm:spPr/>
    </dgm:pt>
    <dgm:pt modelId="{D56113E5-8CC5-49F2-A074-B29E2F8BF695}" type="pres">
      <dgm:prSet presAssocID="{12A593E2-8AF1-4680-997F-B3D74B3D696D}" presName="textNode" presStyleLbl="node1" presStyleIdx="1" presStyleCnt="3" custScaleY="114286">
        <dgm:presLayoutVars>
          <dgm:bulletEnabled val="1"/>
        </dgm:presLayoutVars>
      </dgm:prSet>
      <dgm:spPr/>
      <dgm:t>
        <a:bodyPr/>
        <a:lstStyle/>
        <a:p>
          <a:endParaRPr lang="zh-TW" altLang="en-US"/>
        </a:p>
      </dgm:t>
    </dgm:pt>
    <dgm:pt modelId="{5E62BC7F-8CC1-43B6-9E8D-E5BB9D846F74}" type="pres">
      <dgm:prSet presAssocID="{E0B87D37-4184-4A67-8A4F-0886E3565D3B}" presName="sibTrans" presStyleCnt="0"/>
      <dgm:spPr/>
    </dgm:pt>
    <dgm:pt modelId="{AF1DF895-177C-4B91-93F7-1D94D4D4B2A1}" type="pres">
      <dgm:prSet presAssocID="{D3501EB4-ED84-45FF-B381-3D6A3050CF1A}" presName="textNode" presStyleLbl="node1" presStyleIdx="2" presStyleCnt="3" custScaleY="114286">
        <dgm:presLayoutVars>
          <dgm:bulletEnabled val="1"/>
        </dgm:presLayoutVars>
      </dgm:prSet>
      <dgm:spPr/>
      <dgm:t>
        <a:bodyPr/>
        <a:lstStyle/>
        <a:p>
          <a:endParaRPr lang="zh-TW" altLang="en-US"/>
        </a:p>
      </dgm:t>
    </dgm:pt>
  </dgm:ptLst>
  <dgm:cxnLst>
    <dgm:cxn modelId="{093EBDB1-9305-4842-97A4-E10B2BC08258}" srcId="{F64452EB-A00E-4EB0-AB5F-1C68C4A32BC8}" destId="{D3501EB4-ED84-45FF-B381-3D6A3050CF1A}" srcOrd="2" destOrd="0" parTransId="{4A5AF600-632A-4E51-B46E-2E8565A5E169}" sibTransId="{D30CD00D-7707-44B7-A851-0C62896B9BD5}"/>
    <dgm:cxn modelId="{4FE9F1A2-ED18-4AFE-99D8-68D6F9CEDC11}" srcId="{F64452EB-A00E-4EB0-AB5F-1C68C4A32BC8}" destId="{35E3FA3D-10BE-405E-8FCD-83F18F09304B}" srcOrd="0" destOrd="0" parTransId="{72B9FECF-FCDD-44C6-9EAA-08E75400420D}" sibTransId="{E0B46736-AFDD-4763-88B0-FC4D02C6E67C}"/>
    <dgm:cxn modelId="{5AA64B22-CDC2-444E-9A3D-0FC63B9726B4}" type="presOf" srcId="{F64452EB-A00E-4EB0-AB5F-1C68C4A32BC8}" destId="{71761CD8-0CA1-45B2-A20F-B85E2452BED4}" srcOrd="0" destOrd="0" presId="urn:microsoft.com/office/officeart/2005/8/layout/hProcess9"/>
    <dgm:cxn modelId="{ECA9A171-66FE-4D4D-9829-5546B919407F}" srcId="{F64452EB-A00E-4EB0-AB5F-1C68C4A32BC8}" destId="{12A593E2-8AF1-4680-997F-B3D74B3D696D}" srcOrd="1" destOrd="0" parTransId="{FD4BCE34-1002-4EC6-A043-5D245332AD70}" sibTransId="{E0B87D37-4184-4A67-8A4F-0886E3565D3B}"/>
    <dgm:cxn modelId="{FCFC7265-03E6-4C20-91BD-93761E8F48FA}" type="presOf" srcId="{35E3FA3D-10BE-405E-8FCD-83F18F09304B}" destId="{FD80937C-C20C-4949-87F7-D875419E418F}" srcOrd="0" destOrd="0" presId="urn:microsoft.com/office/officeart/2005/8/layout/hProcess9"/>
    <dgm:cxn modelId="{D1ED3259-9BF9-4C9A-BC34-4883D8137572}" type="presOf" srcId="{12A593E2-8AF1-4680-997F-B3D74B3D696D}" destId="{D56113E5-8CC5-49F2-A074-B29E2F8BF695}" srcOrd="0" destOrd="0" presId="urn:microsoft.com/office/officeart/2005/8/layout/hProcess9"/>
    <dgm:cxn modelId="{47B53D2B-C43C-4983-A752-674ADE5EE528}" type="presOf" srcId="{D3501EB4-ED84-45FF-B381-3D6A3050CF1A}" destId="{AF1DF895-177C-4B91-93F7-1D94D4D4B2A1}" srcOrd="0" destOrd="0" presId="urn:microsoft.com/office/officeart/2005/8/layout/hProcess9"/>
    <dgm:cxn modelId="{EFDF8599-8EF6-4FBC-AC55-9F5FC08E4963}" type="presParOf" srcId="{71761CD8-0CA1-45B2-A20F-B85E2452BED4}" destId="{73FCF9B3-367B-445D-9411-8C725ECF8AEB}" srcOrd="0" destOrd="0" presId="urn:microsoft.com/office/officeart/2005/8/layout/hProcess9"/>
    <dgm:cxn modelId="{AB9C01D0-73CB-4291-9B8B-5794AB4255F4}" type="presParOf" srcId="{71761CD8-0CA1-45B2-A20F-B85E2452BED4}" destId="{13F10122-D4B8-4595-9D24-F8BC7028B48D}" srcOrd="1" destOrd="0" presId="urn:microsoft.com/office/officeart/2005/8/layout/hProcess9"/>
    <dgm:cxn modelId="{BF70303A-A2CB-42C1-A9F6-BD36231E2B77}" type="presParOf" srcId="{13F10122-D4B8-4595-9D24-F8BC7028B48D}" destId="{FD80937C-C20C-4949-87F7-D875419E418F}" srcOrd="0" destOrd="0" presId="urn:microsoft.com/office/officeart/2005/8/layout/hProcess9"/>
    <dgm:cxn modelId="{D554D319-6E07-4D10-A5C6-196370A396EE}" type="presParOf" srcId="{13F10122-D4B8-4595-9D24-F8BC7028B48D}" destId="{6C2E8D99-40F3-4A1A-B61C-EAE47A5B77F9}" srcOrd="1" destOrd="0" presId="urn:microsoft.com/office/officeart/2005/8/layout/hProcess9"/>
    <dgm:cxn modelId="{4D788171-C953-4A88-8759-6598B96B13F0}" type="presParOf" srcId="{13F10122-D4B8-4595-9D24-F8BC7028B48D}" destId="{D56113E5-8CC5-49F2-A074-B29E2F8BF695}" srcOrd="2" destOrd="0" presId="urn:microsoft.com/office/officeart/2005/8/layout/hProcess9"/>
    <dgm:cxn modelId="{EAF5CAB9-F353-4924-B953-5F8EA4CA4BD0}" type="presParOf" srcId="{13F10122-D4B8-4595-9D24-F8BC7028B48D}" destId="{5E62BC7F-8CC1-43B6-9E8D-E5BB9D846F74}" srcOrd="3" destOrd="0" presId="urn:microsoft.com/office/officeart/2005/8/layout/hProcess9"/>
    <dgm:cxn modelId="{20651609-6493-4513-9621-A77034640283}" type="presParOf" srcId="{13F10122-D4B8-4595-9D24-F8BC7028B48D}" destId="{AF1DF895-177C-4B91-93F7-1D94D4D4B2A1}"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CF9B3-367B-445D-9411-8C725ECF8AEB}">
      <dsp:nvSpPr>
        <dsp:cNvPr id="0" name=""/>
        <dsp:cNvSpPr/>
      </dsp:nvSpPr>
      <dsp:spPr>
        <a:xfrm>
          <a:off x="648071" y="0"/>
          <a:ext cx="7344816" cy="504056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80937C-C20C-4949-87F7-D875419E418F}">
      <dsp:nvSpPr>
        <dsp:cNvPr id="0" name=""/>
        <dsp:cNvSpPr/>
      </dsp:nvSpPr>
      <dsp:spPr>
        <a:xfrm>
          <a:off x="0" y="1368149"/>
          <a:ext cx="2592288" cy="230426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i="0" kern="1200" dirty="0" smtClean="0">
              <a:solidFill>
                <a:srgbClr val="0000FF"/>
              </a:solidFill>
            </a:rPr>
            <a:t>Egg-Based</a:t>
          </a:r>
        </a:p>
        <a:p>
          <a:pPr lvl="0" algn="ctr" defTabSz="1244600">
            <a:lnSpc>
              <a:spcPct val="90000"/>
            </a:lnSpc>
            <a:spcBef>
              <a:spcPct val="0"/>
            </a:spcBef>
            <a:spcAft>
              <a:spcPct val="35000"/>
            </a:spcAft>
          </a:pPr>
          <a:r>
            <a:rPr lang="en-US" sz="2800" b="1" i="0" kern="1200" dirty="0" smtClean="0">
              <a:solidFill>
                <a:srgbClr val="0000FF"/>
              </a:solidFill>
            </a:rPr>
            <a:t> Flu Vaccines</a:t>
          </a:r>
        </a:p>
        <a:p>
          <a:pPr lvl="0" algn="ctr" defTabSz="1244600">
            <a:lnSpc>
              <a:spcPct val="90000"/>
            </a:lnSpc>
            <a:spcBef>
              <a:spcPct val="0"/>
            </a:spcBef>
            <a:spcAft>
              <a:spcPct val="35000"/>
            </a:spcAft>
          </a:pPr>
          <a:r>
            <a:rPr lang="en-US" altLang="zh-TW" sz="2800" b="1" i="0" kern="1200" dirty="0" smtClean="0">
              <a:solidFill>
                <a:srgbClr val="0000FF"/>
              </a:solidFill>
            </a:rPr>
            <a:t>(1945)</a:t>
          </a:r>
          <a:endParaRPr lang="en-US" sz="2800" b="1" i="0" kern="1200" dirty="0" smtClean="0">
            <a:solidFill>
              <a:srgbClr val="0000FF"/>
            </a:solidFill>
          </a:endParaRPr>
        </a:p>
      </dsp:txBody>
      <dsp:txXfrm>
        <a:off x="112485" y="1480634"/>
        <a:ext cx="2367318" cy="2079291"/>
      </dsp:txXfrm>
    </dsp:sp>
    <dsp:sp modelId="{D56113E5-8CC5-49F2-A074-B29E2F8BF695}">
      <dsp:nvSpPr>
        <dsp:cNvPr id="0" name=""/>
        <dsp:cNvSpPr/>
      </dsp:nvSpPr>
      <dsp:spPr>
        <a:xfrm>
          <a:off x="3024336" y="1368149"/>
          <a:ext cx="2592288" cy="230426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i="0" kern="1200" dirty="0" smtClean="0">
              <a:solidFill>
                <a:srgbClr val="0000FF"/>
              </a:solidFill>
            </a:rPr>
            <a:t>Cell-Based </a:t>
          </a:r>
        </a:p>
        <a:p>
          <a:pPr lvl="0" algn="ctr" defTabSz="1244600">
            <a:lnSpc>
              <a:spcPct val="90000"/>
            </a:lnSpc>
            <a:spcBef>
              <a:spcPct val="0"/>
            </a:spcBef>
            <a:spcAft>
              <a:spcPct val="35000"/>
            </a:spcAft>
          </a:pPr>
          <a:r>
            <a:rPr lang="en-US" sz="2800" b="1" i="0" kern="1200" dirty="0" smtClean="0">
              <a:solidFill>
                <a:srgbClr val="0000FF"/>
              </a:solidFill>
            </a:rPr>
            <a:t>Flu Vaccines</a:t>
          </a:r>
        </a:p>
        <a:p>
          <a:pPr lvl="0" algn="ctr" defTabSz="1244600">
            <a:lnSpc>
              <a:spcPct val="90000"/>
            </a:lnSpc>
            <a:spcBef>
              <a:spcPct val="0"/>
            </a:spcBef>
            <a:spcAft>
              <a:spcPct val="35000"/>
            </a:spcAft>
          </a:pPr>
          <a:r>
            <a:rPr lang="en-US" altLang="zh-TW" sz="2800" b="1" i="0" kern="1200" dirty="0" smtClean="0">
              <a:solidFill>
                <a:srgbClr val="0000FF"/>
              </a:solidFill>
              <a:latin typeface="微軟正黑體" panose="020B0604030504040204" pitchFamily="34" charset="-120"/>
              <a:ea typeface="微軟正黑體" panose="020B0604030504040204" pitchFamily="34" charset="-120"/>
            </a:rPr>
            <a:t>(2012)</a:t>
          </a:r>
          <a:endParaRPr lang="zh-TW" altLang="en-US" sz="2800" b="1" kern="1200" dirty="0">
            <a:solidFill>
              <a:srgbClr val="0000FF"/>
            </a:solidFill>
            <a:latin typeface="微軟正黑體" panose="020B0604030504040204" pitchFamily="34" charset="-120"/>
            <a:ea typeface="微軟正黑體" panose="020B0604030504040204" pitchFamily="34" charset="-120"/>
          </a:endParaRPr>
        </a:p>
      </dsp:txBody>
      <dsp:txXfrm>
        <a:off x="3136821" y="1480634"/>
        <a:ext cx="2367318" cy="2079291"/>
      </dsp:txXfrm>
    </dsp:sp>
    <dsp:sp modelId="{AF1DF895-177C-4B91-93F7-1D94D4D4B2A1}">
      <dsp:nvSpPr>
        <dsp:cNvPr id="0" name=""/>
        <dsp:cNvSpPr/>
      </dsp:nvSpPr>
      <dsp:spPr>
        <a:xfrm>
          <a:off x="6048672" y="1368149"/>
          <a:ext cx="2592288" cy="230426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i="0" kern="1200" dirty="0" smtClean="0">
              <a:solidFill>
                <a:srgbClr val="0000FF"/>
              </a:solidFill>
            </a:rPr>
            <a:t>Recombinant</a:t>
          </a:r>
        </a:p>
        <a:p>
          <a:pPr lvl="0" algn="ctr" defTabSz="1244600">
            <a:lnSpc>
              <a:spcPct val="90000"/>
            </a:lnSpc>
            <a:spcBef>
              <a:spcPct val="0"/>
            </a:spcBef>
            <a:spcAft>
              <a:spcPct val="35000"/>
            </a:spcAft>
          </a:pPr>
          <a:r>
            <a:rPr lang="en-US" sz="2800" b="1" i="0" kern="1200" dirty="0" smtClean="0">
              <a:solidFill>
                <a:srgbClr val="0000FF"/>
              </a:solidFill>
            </a:rPr>
            <a:t> Flu Vaccines</a:t>
          </a:r>
        </a:p>
        <a:p>
          <a:pPr lvl="0" algn="ctr" defTabSz="1244600">
            <a:lnSpc>
              <a:spcPct val="90000"/>
            </a:lnSpc>
            <a:spcBef>
              <a:spcPct val="0"/>
            </a:spcBef>
            <a:spcAft>
              <a:spcPct val="35000"/>
            </a:spcAft>
          </a:pPr>
          <a:r>
            <a:rPr lang="en-US" altLang="zh-TW" sz="2800" b="1" i="0" kern="1200" dirty="0" smtClean="0">
              <a:solidFill>
                <a:srgbClr val="0000FF"/>
              </a:solidFill>
              <a:latin typeface="微軟正黑體" panose="020B0604030504040204" pitchFamily="34" charset="-120"/>
              <a:ea typeface="微軟正黑體" panose="020B0604030504040204" pitchFamily="34" charset="-120"/>
            </a:rPr>
            <a:t>(2013)</a:t>
          </a:r>
          <a:endParaRPr lang="zh-TW" altLang="en-US" sz="2800" b="1" kern="1200" dirty="0">
            <a:solidFill>
              <a:srgbClr val="0000FF"/>
            </a:solidFill>
            <a:latin typeface="微軟正黑體" panose="020B0604030504040204" pitchFamily="34" charset="-120"/>
            <a:ea typeface="微軟正黑體" panose="020B0604030504040204" pitchFamily="34" charset="-120"/>
          </a:endParaRPr>
        </a:p>
      </dsp:txBody>
      <dsp:txXfrm>
        <a:off x="6161157" y="1480634"/>
        <a:ext cx="2367318" cy="207929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635A7C2D-2D5E-42A5-AFF1-59DF71B27B19}" type="datetimeFigureOut">
              <a:rPr lang="zh-TW" altLang="en-US" smtClean="0"/>
              <a:t>2023/5/12</a:t>
            </a:fld>
            <a:endParaRPr lang="zh-TW" altLang="en-US"/>
          </a:p>
        </p:txBody>
      </p:sp>
      <p:sp>
        <p:nvSpPr>
          <p:cNvPr id="4" name="投影片圖像版面配置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4F66593D-F73D-4F3D-86FF-69ACFF7985C4}" type="slidenum">
              <a:rPr lang="zh-TW" altLang="en-US" smtClean="0"/>
              <a:t>‹#›</a:t>
            </a:fld>
            <a:endParaRPr lang="zh-TW" altLang="en-US"/>
          </a:p>
        </p:txBody>
      </p:sp>
    </p:spTree>
    <p:extLst>
      <p:ext uri="{BB962C8B-B14F-4D97-AF65-F5344CB8AC3E}">
        <p14:creationId xmlns:p14="http://schemas.microsoft.com/office/powerpoint/2010/main" val="2281787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基因重組</a:t>
            </a:r>
            <a:r>
              <a:rPr lang="en-US" altLang="zh-TW" dirty="0" smtClean="0"/>
              <a:t>:</a:t>
            </a:r>
            <a:r>
              <a:rPr lang="zh-TW" altLang="en-US" dirty="0" smtClean="0"/>
              <a:t>利用桿狀病毒感染昆蟲</a:t>
            </a:r>
            <a:r>
              <a:rPr lang="en-US" altLang="zh-TW" dirty="0" smtClean="0"/>
              <a:t>(</a:t>
            </a:r>
            <a:r>
              <a:rPr lang="zh-TW" altLang="en-US" dirty="0" smtClean="0"/>
              <a:t>節肢動物</a:t>
            </a:r>
            <a:r>
              <a:rPr lang="en-US" altLang="zh-TW" dirty="0" smtClean="0"/>
              <a:t>)</a:t>
            </a:r>
            <a:r>
              <a:rPr lang="zh-TW" altLang="en-US" dirty="0" smtClean="0"/>
              <a:t>，在昆蟲細胞中重組凝血蛋白</a:t>
            </a:r>
            <a:r>
              <a:rPr lang="en-US" altLang="zh-TW" dirty="0" smtClean="0"/>
              <a:t>(HA)</a:t>
            </a:r>
            <a:r>
              <a:rPr lang="zh-TW" altLang="en-US" dirty="0" smtClean="0"/>
              <a:t>的原理，作為生產流感病毒的載具。</a:t>
            </a:r>
            <a:endParaRPr lang="en-US" altLang="zh-TW" dirty="0" smtClean="0"/>
          </a:p>
          <a:p>
            <a:r>
              <a:rPr lang="en-US" altLang="zh-TW" dirty="0" smtClean="0"/>
              <a:t>Virus</a:t>
            </a:r>
            <a:r>
              <a:rPr lang="en-US" altLang="zh-TW" baseline="0" dirty="0" smtClean="0"/>
              <a:t> </a:t>
            </a:r>
            <a:r>
              <a:rPr lang="en-US" altLang="zh-TW" baseline="0" dirty="0" err="1" smtClean="0"/>
              <a:t>reassortment</a:t>
            </a:r>
            <a:r>
              <a:rPr lang="en-US" altLang="zh-TW" baseline="0" dirty="0" smtClean="0"/>
              <a:t>: </a:t>
            </a:r>
            <a:r>
              <a:rPr lang="zh-TW" altLang="en-US" baseline="0" dirty="0" smtClean="0"/>
              <a:t>病毒重組</a:t>
            </a:r>
            <a:endParaRPr lang="zh-TW" altLang="en-US" dirty="0"/>
          </a:p>
        </p:txBody>
      </p:sp>
      <p:sp>
        <p:nvSpPr>
          <p:cNvPr id="4" name="投影片編號版面配置區 3"/>
          <p:cNvSpPr>
            <a:spLocks noGrp="1"/>
          </p:cNvSpPr>
          <p:nvPr>
            <p:ph type="sldNum" sz="quarter" idx="10"/>
          </p:nvPr>
        </p:nvSpPr>
        <p:spPr/>
        <p:txBody>
          <a:bodyPr/>
          <a:lstStyle/>
          <a:p>
            <a:fld id="{4F66593D-F73D-4F3D-86FF-69ACFF7985C4}" type="slidenum">
              <a:rPr lang="zh-TW" altLang="en-US" smtClean="0"/>
              <a:t>7</a:t>
            </a:fld>
            <a:endParaRPr lang="zh-TW" altLang="en-US"/>
          </a:p>
        </p:txBody>
      </p:sp>
    </p:spTree>
    <p:extLst>
      <p:ext uri="{BB962C8B-B14F-4D97-AF65-F5344CB8AC3E}">
        <p14:creationId xmlns:p14="http://schemas.microsoft.com/office/powerpoint/2010/main" val="1502395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F66593D-F73D-4F3D-86FF-69ACFF7985C4}" type="slidenum">
              <a:rPr lang="zh-TW" altLang="en-US" smtClean="0"/>
              <a:t>8</a:t>
            </a:fld>
            <a:endParaRPr lang="zh-TW" altLang="en-US"/>
          </a:p>
        </p:txBody>
      </p:sp>
    </p:spTree>
    <p:extLst>
      <p:ext uri="{BB962C8B-B14F-4D97-AF65-F5344CB8AC3E}">
        <p14:creationId xmlns:p14="http://schemas.microsoft.com/office/powerpoint/2010/main" val="1927803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投影片圖像版面配置區 1"/>
          <p:cNvSpPr>
            <a:spLocks noGrp="1" noRot="1" noChangeAspect="1" noTextEdit="1"/>
          </p:cNvSpPr>
          <p:nvPr>
            <p:ph type="sldImg"/>
          </p:nvPr>
        </p:nvSpPr>
        <p:spPr>
          <a:ln/>
        </p:spPr>
      </p:sp>
      <p:sp>
        <p:nvSpPr>
          <p:cNvPr id="1116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11620" name="投影片編號版面配置區 7"/>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kumimoji="1" sz="2400">
                <a:solidFill>
                  <a:schemeClr val="tx1"/>
                </a:solidFill>
                <a:latin typeface="Times New Roman" pitchFamily="18" charset="0"/>
                <a:ea typeface="新細明體" pitchFamily="18" charset="-120"/>
              </a:defRPr>
            </a:lvl1pPr>
            <a:lvl2pPr marL="742950" indent="-285750" defTabSz="903288">
              <a:defRPr kumimoji="1" sz="2400">
                <a:solidFill>
                  <a:schemeClr val="tx1"/>
                </a:solidFill>
                <a:latin typeface="Times New Roman" pitchFamily="18" charset="0"/>
                <a:ea typeface="新細明體" pitchFamily="18" charset="-120"/>
              </a:defRPr>
            </a:lvl2pPr>
            <a:lvl3pPr marL="1143000" indent="-228600" defTabSz="903288">
              <a:defRPr kumimoji="1" sz="2400">
                <a:solidFill>
                  <a:schemeClr val="tx1"/>
                </a:solidFill>
                <a:latin typeface="Times New Roman" pitchFamily="18" charset="0"/>
                <a:ea typeface="新細明體" pitchFamily="18" charset="-120"/>
              </a:defRPr>
            </a:lvl3pPr>
            <a:lvl4pPr marL="1600200" indent="-228600" defTabSz="903288">
              <a:defRPr kumimoji="1" sz="2400">
                <a:solidFill>
                  <a:schemeClr val="tx1"/>
                </a:solidFill>
                <a:latin typeface="Times New Roman" pitchFamily="18" charset="0"/>
                <a:ea typeface="新細明體" pitchFamily="18" charset="-120"/>
              </a:defRPr>
            </a:lvl4pPr>
            <a:lvl5pPr marL="2057400" indent="-228600" defTabSz="903288">
              <a:defRPr kumimoji="1" sz="2400">
                <a:solidFill>
                  <a:schemeClr val="tx1"/>
                </a:solidFill>
                <a:latin typeface="Times New Roman" pitchFamily="18" charset="0"/>
                <a:ea typeface="新細明體" pitchFamily="18" charset="-120"/>
              </a:defRPr>
            </a:lvl5pPr>
            <a:lvl6pPr marL="2514600" indent="-228600" defTabSz="903288"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defTabSz="903288"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defTabSz="903288"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defTabSz="903288"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21B1BA10-F319-480B-966D-15FADBC91155}" type="slidenum">
              <a:rPr lang="en-US" altLang="zh-TW" sz="1100"/>
              <a:pPr/>
              <a:t>26</a:t>
            </a:fld>
            <a:endParaRPr lang="en-US" altLang="zh-TW" sz="11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26E20D8B-20CB-4322-871C-A6DE51847DB0}" type="datetimeFigureOut">
              <a:rPr lang="zh-TW" altLang="en-US" smtClean="0"/>
              <a:t>2023/5/12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6ADDF02-EACA-4E88-AD0B-995F49E92FC9}" type="slidenum">
              <a:rPr lang="zh-TW" altLang="en-US" smtClean="0"/>
              <a:t>‹#›</a:t>
            </a:fld>
            <a:endParaRPr lang="zh-TW" altLang="en-US"/>
          </a:p>
        </p:txBody>
      </p:sp>
    </p:spTree>
    <p:extLst>
      <p:ext uri="{BB962C8B-B14F-4D97-AF65-F5344CB8AC3E}">
        <p14:creationId xmlns:p14="http://schemas.microsoft.com/office/powerpoint/2010/main" val="3919689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26E20D8B-20CB-4322-871C-A6DE51847DB0}" type="datetimeFigureOut">
              <a:rPr lang="zh-TW" altLang="en-US" smtClean="0"/>
              <a:t>2023/5/12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6ADDF02-EACA-4E88-AD0B-995F49E92FC9}" type="slidenum">
              <a:rPr lang="zh-TW" altLang="en-US" smtClean="0"/>
              <a:t>‹#›</a:t>
            </a:fld>
            <a:endParaRPr lang="zh-TW" altLang="en-US"/>
          </a:p>
        </p:txBody>
      </p:sp>
    </p:spTree>
    <p:extLst>
      <p:ext uri="{BB962C8B-B14F-4D97-AF65-F5344CB8AC3E}">
        <p14:creationId xmlns:p14="http://schemas.microsoft.com/office/powerpoint/2010/main" val="200817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26E20D8B-20CB-4322-871C-A6DE51847DB0}" type="datetimeFigureOut">
              <a:rPr lang="zh-TW" altLang="en-US" smtClean="0"/>
              <a:t>2023/5/12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6ADDF02-EACA-4E88-AD0B-995F49E92FC9}" type="slidenum">
              <a:rPr lang="zh-TW" altLang="en-US" smtClean="0"/>
              <a:t>‹#›</a:t>
            </a:fld>
            <a:endParaRPr lang="zh-TW" altLang="en-US"/>
          </a:p>
        </p:txBody>
      </p:sp>
    </p:spTree>
    <p:extLst>
      <p:ext uri="{BB962C8B-B14F-4D97-AF65-F5344CB8AC3E}">
        <p14:creationId xmlns:p14="http://schemas.microsoft.com/office/powerpoint/2010/main" val="1937954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26E20D8B-20CB-4322-871C-A6DE51847DB0}" type="datetimeFigureOut">
              <a:rPr lang="zh-TW" altLang="en-US" smtClean="0"/>
              <a:t>2023/5/12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6ADDF02-EACA-4E88-AD0B-995F49E92FC9}" type="slidenum">
              <a:rPr lang="zh-TW" altLang="en-US" smtClean="0"/>
              <a:t>‹#›</a:t>
            </a:fld>
            <a:endParaRPr lang="zh-TW" altLang="en-US"/>
          </a:p>
        </p:txBody>
      </p:sp>
    </p:spTree>
    <p:extLst>
      <p:ext uri="{BB962C8B-B14F-4D97-AF65-F5344CB8AC3E}">
        <p14:creationId xmlns:p14="http://schemas.microsoft.com/office/powerpoint/2010/main" val="2744337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26E20D8B-20CB-4322-871C-A6DE51847DB0}" type="datetimeFigureOut">
              <a:rPr lang="zh-TW" altLang="en-US" smtClean="0"/>
              <a:t>2023/5/12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6ADDF02-EACA-4E88-AD0B-995F49E92FC9}" type="slidenum">
              <a:rPr lang="zh-TW" altLang="en-US" smtClean="0"/>
              <a:t>‹#›</a:t>
            </a:fld>
            <a:endParaRPr lang="zh-TW" altLang="en-US"/>
          </a:p>
        </p:txBody>
      </p:sp>
    </p:spTree>
    <p:extLst>
      <p:ext uri="{BB962C8B-B14F-4D97-AF65-F5344CB8AC3E}">
        <p14:creationId xmlns:p14="http://schemas.microsoft.com/office/powerpoint/2010/main" val="426973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26E20D8B-20CB-4322-871C-A6DE51847DB0}" type="datetimeFigureOut">
              <a:rPr lang="zh-TW" altLang="en-US" smtClean="0"/>
              <a:t>2023/5/12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6ADDF02-EACA-4E88-AD0B-995F49E92FC9}" type="slidenum">
              <a:rPr lang="zh-TW" altLang="en-US" smtClean="0"/>
              <a:t>‹#›</a:t>
            </a:fld>
            <a:endParaRPr lang="zh-TW" altLang="en-US"/>
          </a:p>
        </p:txBody>
      </p:sp>
    </p:spTree>
    <p:extLst>
      <p:ext uri="{BB962C8B-B14F-4D97-AF65-F5344CB8AC3E}">
        <p14:creationId xmlns:p14="http://schemas.microsoft.com/office/powerpoint/2010/main" val="4138215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26E20D8B-20CB-4322-871C-A6DE51847DB0}" type="datetimeFigureOut">
              <a:rPr lang="zh-TW" altLang="en-US" smtClean="0"/>
              <a:t>2023/5/12</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66ADDF02-EACA-4E88-AD0B-995F49E92FC9}" type="slidenum">
              <a:rPr lang="zh-TW" altLang="en-US" smtClean="0"/>
              <a:t>‹#›</a:t>
            </a:fld>
            <a:endParaRPr lang="zh-TW" altLang="en-US"/>
          </a:p>
        </p:txBody>
      </p:sp>
    </p:spTree>
    <p:extLst>
      <p:ext uri="{BB962C8B-B14F-4D97-AF65-F5344CB8AC3E}">
        <p14:creationId xmlns:p14="http://schemas.microsoft.com/office/powerpoint/2010/main" val="3522385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26E20D8B-20CB-4322-871C-A6DE51847DB0}" type="datetimeFigureOut">
              <a:rPr lang="zh-TW" altLang="en-US" smtClean="0"/>
              <a:t>2023/5/12</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66ADDF02-EACA-4E88-AD0B-995F49E92FC9}" type="slidenum">
              <a:rPr lang="zh-TW" altLang="en-US" smtClean="0"/>
              <a:t>‹#›</a:t>
            </a:fld>
            <a:endParaRPr lang="zh-TW" altLang="en-US"/>
          </a:p>
        </p:txBody>
      </p:sp>
    </p:spTree>
    <p:extLst>
      <p:ext uri="{BB962C8B-B14F-4D97-AF65-F5344CB8AC3E}">
        <p14:creationId xmlns:p14="http://schemas.microsoft.com/office/powerpoint/2010/main" val="2981660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6E20D8B-20CB-4322-871C-A6DE51847DB0}" type="datetimeFigureOut">
              <a:rPr lang="zh-TW" altLang="en-US" smtClean="0"/>
              <a:t>2023/5/12</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66ADDF02-EACA-4E88-AD0B-995F49E92FC9}" type="slidenum">
              <a:rPr lang="zh-TW" altLang="en-US" smtClean="0"/>
              <a:t>‹#›</a:t>
            </a:fld>
            <a:endParaRPr lang="zh-TW" altLang="en-US"/>
          </a:p>
        </p:txBody>
      </p:sp>
    </p:spTree>
    <p:extLst>
      <p:ext uri="{BB962C8B-B14F-4D97-AF65-F5344CB8AC3E}">
        <p14:creationId xmlns:p14="http://schemas.microsoft.com/office/powerpoint/2010/main" val="1397874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26E20D8B-20CB-4322-871C-A6DE51847DB0}" type="datetimeFigureOut">
              <a:rPr lang="zh-TW" altLang="en-US" smtClean="0"/>
              <a:t>2023/5/12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6ADDF02-EACA-4E88-AD0B-995F49E92FC9}" type="slidenum">
              <a:rPr lang="zh-TW" altLang="en-US" smtClean="0"/>
              <a:t>‹#›</a:t>
            </a:fld>
            <a:endParaRPr lang="zh-TW" altLang="en-US"/>
          </a:p>
        </p:txBody>
      </p:sp>
    </p:spTree>
    <p:extLst>
      <p:ext uri="{BB962C8B-B14F-4D97-AF65-F5344CB8AC3E}">
        <p14:creationId xmlns:p14="http://schemas.microsoft.com/office/powerpoint/2010/main" val="1776585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26E20D8B-20CB-4322-871C-A6DE51847DB0}" type="datetimeFigureOut">
              <a:rPr lang="zh-TW" altLang="en-US" smtClean="0"/>
              <a:t>2023/5/12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6ADDF02-EACA-4E88-AD0B-995F49E92FC9}" type="slidenum">
              <a:rPr lang="zh-TW" altLang="en-US" smtClean="0"/>
              <a:t>‹#›</a:t>
            </a:fld>
            <a:endParaRPr lang="zh-TW" altLang="en-US"/>
          </a:p>
        </p:txBody>
      </p:sp>
    </p:spTree>
    <p:extLst>
      <p:ext uri="{BB962C8B-B14F-4D97-AF65-F5344CB8AC3E}">
        <p14:creationId xmlns:p14="http://schemas.microsoft.com/office/powerpoint/2010/main" val="3101509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E20D8B-20CB-4322-871C-A6DE51847DB0}" type="datetimeFigureOut">
              <a:rPr lang="zh-TW" altLang="en-US" smtClean="0"/>
              <a:t>2023/5/12</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ADDF02-EACA-4E88-AD0B-995F49E92FC9}" type="slidenum">
              <a:rPr lang="zh-TW" altLang="en-US" smtClean="0"/>
              <a:t>‹#›</a:t>
            </a:fld>
            <a:endParaRPr lang="zh-TW" altLang="en-US"/>
          </a:p>
        </p:txBody>
      </p:sp>
    </p:spTree>
    <p:extLst>
      <p:ext uri="{BB962C8B-B14F-4D97-AF65-F5344CB8AC3E}">
        <p14:creationId xmlns:p14="http://schemas.microsoft.com/office/powerpoint/2010/main" val="173568084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71599" y="980728"/>
            <a:ext cx="5897768" cy="1754326"/>
          </a:xfrm>
          <a:prstGeom prst="rect">
            <a:avLst/>
          </a:prstGeom>
        </p:spPr>
        <p:txBody>
          <a:bodyPr wrap="none">
            <a:spAutoFit/>
          </a:bodyPr>
          <a:lstStyle/>
          <a:p>
            <a:r>
              <a:rPr lang="zh-TW" altLang="en-US" sz="5400" b="1" dirty="0">
                <a:solidFill>
                  <a:schemeClr val="bg1"/>
                </a:solidFill>
                <a:latin typeface="微軟正黑體" panose="020B0604030504040204" pitchFamily="34" charset="-120"/>
                <a:ea typeface="微軟正黑體" panose="020B0604030504040204" pitchFamily="34" charset="-120"/>
              </a:rPr>
              <a:t>認識流感</a:t>
            </a:r>
            <a:r>
              <a:rPr lang="zh-TW" altLang="en-US" sz="5400" b="1" dirty="0" smtClean="0">
                <a:solidFill>
                  <a:schemeClr val="bg1"/>
                </a:solidFill>
                <a:latin typeface="微軟正黑體" panose="020B0604030504040204" pitchFamily="34" charset="-120"/>
                <a:ea typeface="微軟正黑體" panose="020B0604030504040204" pitchFamily="34" charset="-120"/>
              </a:rPr>
              <a:t>疫苗</a:t>
            </a:r>
            <a:endParaRPr lang="en-US" altLang="zh-TW" sz="5400" b="1" dirty="0" smtClean="0">
              <a:solidFill>
                <a:schemeClr val="bg1"/>
              </a:solidFill>
              <a:latin typeface="微軟正黑體" panose="020B0604030504040204" pitchFamily="34" charset="-120"/>
              <a:ea typeface="微軟正黑體" panose="020B0604030504040204" pitchFamily="34" charset="-120"/>
            </a:endParaRPr>
          </a:p>
          <a:p>
            <a:r>
              <a:rPr lang="zh-TW" altLang="en-US" sz="5400" b="1" dirty="0" smtClean="0">
                <a:solidFill>
                  <a:schemeClr val="bg1"/>
                </a:solidFill>
                <a:latin typeface="微軟正黑體" panose="020B0604030504040204" pitchFamily="34" charset="-120"/>
                <a:ea typeface="微軟正黑體" panose="020B0604030504040204" pitchFamily="34" charset="-120"/>
              </a:rPr>
              <a:t>         和抗</a:t>
            </a:r>
            <a:r>
              <a:rPr lang="zh-TW" altLang="en-US" sz="5400" b="1" dirty="0">
                <a:solidFill>
                  <a:schemeClr val="bg1"/>
                </a:solidFill>
                <a:latin typeface="微軟正黑體" panose="020B0604030504040204" pitchFamily="34" charset="-120"/>
                <a:ea typeface="微軟正黑體" panose="020B0604030504040204" pitchFamily="34" charset="-120"/>
              </a:rPr>
              <a:t>病毒藥劑</a:t>
            </a:r>
            <a:endParaRPr lang="zh-TW" altLang="en-US" sz="5000" b="1" dirty="0">
              <a:solidFill>
                <a:schemeClr val="bg1"/>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3289736" y="4581127"/>
            <a:ext cx="2177199" cy="1477328"/>
          </a:xfrm>
          <a:prstGeom prst="rect">
            <a:avLst/>
          </a:prstGeom>
          <a:noFill/>
        </p:spPr>
        <p:txBody>
          <a:bodyPr wrap="none" rtlCol="0">
            <a:spAutoFit/>
          </a:bodyPr>
          <a:lstStyle/>
          <a:p>
            <a:pPr algn="ctr"/>
            <a:r>
              <a:rPr lang="zh-TW" altLang="en-US" sz="3000" b="1" dirty="0">
                <a:solidFill>
                  <a:schemeClr val="accent6"/>
                </a:solidFill>
                <a:latin typeface="微軟正黑體" panose="020B0604030504040204" pitchFamily="34" charset="-120"/>
                <a:ea typeface="微軟正黑體" panose="020B0604030504040204" pitchFamily="34" charset="-120"/>
              </a:rPr>
              <a:t>藥學部</a:t>
            </a:r>
            <a:endParaRPr lang="en-US" altLang="zh-TW" sz="3000" b="1" dirty="0" smtClean="0">
              <a:solidFill>
                <a:schemeClr val="accent6"/>
              </a:solidFill>
              <a:latin typeface="微軟正黑體" panose="020B0604030504040204" pitchFamily="34" charset="-120"/>
              <a:ea typeface="微軟正黑體" panose="020B0604030504040204" pitchFamily="34" charset="-120"/>
            </a:endParaRPr>
          </a:p>
          <a:p>
            <a:pPr algn="ctr"/>
            <a:r>
              <a:rPr lang="zh-TW" altLang="en-US" sz="3000" b="1" dirty="0" smtClean="0">
                <a:solidFill>
                  <a:schemeClr val="accent6"/>
                </a:solidFill>
                <a:latin typeface="微軟正黑體" panose="020B0604030504040204" pitchFamily="34" charset="-120"/>
                <a:ea typeface="微軟正黑體" panose="020B0604030504040204" pitchFamily="34" charset="-120"/>
              </a:rPr>
              <a:t>劉采艷</a:t>
            </a:r>
            <a:endParaRPr lang="en-US" altLang="zh-TW" sz="3000" b="1" dirty="0" smtClean="0">
              <a:solidFill>
                <a:schemeClr val="accent6"/>
              </a:solidFill>
              <a:latin typeface="微軟正黑體" panose="020B0604030504040204" pitchFamily="34" charset="-120"/>
              <a:ea typeface="微軟正黑體" panose="020B0604030504040204" pitchFamily="34" charset="-120"/>
            </a:endParaRPr>
          </a:p>
          <a:p>
            <a:pPr algn="ctr"/>
            <a:r>
              <a:rPr lang="en-US" altLang="zh-TW" sz="3000" b="1" dirty="0" smtClean="0">
                <a:solidFill>
                  <a:schemeClr val="accent6"/>
                </a:solidFill>
                <a:latin typeface="微軟正黑體" panose="020B0604030504040204" pitchFamily="34" charset="-120"/>
                <a:ea typeface="微軟正黑體" panose="020B0604030504040204" pitchFamily="34" charset="-120"/>
              </a:rPr>
              <a:t>2023.</a:t>
            </a:r>
            <a:r>
              <a:rPr lang="zh-TW" altLang="en-US" sz="3000" b="1" dirty="0" smtClean="0">
                <a:solidFill>
                  <a:schemeClr val="accent6"/>
                </a:solidFill>
                <a:latin typeface="微軟正黑體" panose="020B0604030504040204" pitchFamily="34" charset="-120"/>
                <a:ea typeface="微軟正黑體" panose="020B0604030504040204" pitchFamily="34" charset="-120"/>
              </a:rPr>
              <a:t> </a:t>
            </a:r>
            <a:r>
              <a:rPr lang="en-US" altLang="zh-TW" sz="3000" b="1" dirty="0" smtClean="0">
                <a:solidFill>
                  <a:schemeClr val="accent6"/>
                </a:solidFill>
                <a:latin typeface="微軟正黑體" panose="020B0604030504040204" pitchFamily="34" charset="-120"/>
                <a:ea typeface="微軟正黑體" panose="020B0604030504040204" pitchFamily="34" charset="-120"/>
              </a:rPr>
              <a:t>5.</a:t>
            </a:r>
            <a:r>
              <a:rPr lang="zh-TW" altLang="en-US" sz="3000" b="1" dirty="0" smtClean="0">
                <a:solidFill>
                  <a:schemeClr val="accent6"/>
                </a:solidFill>
                <a:latin typeface="微軟正黑體" panose="020B0604030504040204" pitchFamily="34" charset="-120"/>
                <a:ea typeface="微軟正黑體" panose="020B0604030504040204" pitchFamily="34" charset="-120"/>
              </a:rPr>
              <a:t> </a:t>
            </a:r>
            <a:r>
              <a:rPr lang="en-US" altLang="zh-TW" sz="3000" b="1" dirty="0" smtClean="0">
                <a:solidFill>
                  <a:schemeClr val="accent6"/>
                </a:solidFill>
                <a:latin typeface="微軟正黑體" panose="020B0604030504040204" pitchFamily="34" charset="-120"/>
                <a:ea typeface="微軟正黑體" panose="020B0604030504040204" pitchFamily="34" charset="-120"/>
              </a:rPr>
              <a:t>13</a:t>
            </a:r>
            <a:endParaRPr lang="zh-TW" altLang="en-US" sz="3000" b="1" dirty="0">
              <a:solidFill>
                <a:schemeClr val="accent6"/>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980488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9144000" cy="980728"/>
          </a:xfrm>
          <a:solidFill>
            <a:schemeClr val="bg1"/>
          </a:solidFill>
        </p:spPr>
        <p:txBody>
          <a:bodyPr>
            <a:normAutofit/>
          </a:bodyPr>
          <a:lstStyle/>
          <a:p>
            <a:r>
              <a:rPr lang="zh-TW" altLang="en-US" sz="5000" b="1" dirty="0" smtClean="0">
                <a:solidFill>
                  <a:srgbClr val="0000FF"/>
                </a:solidFill>
                <a:latin typeface="微軟正黑體" panose="020B0604030504040204" pitchFamily="34" charset="-120"/>
                <a:ea typeface="微軟正黑體" panose="020B0604030504040204" pitchFamily="34" charset="-120"/>
              </a:rPr>
              <a:t>流感病毒株的命名方式</a:t>
            </a:r>
            <a:endParaRPr lang="zh-TW" altLang="en-US" sz="5000" b="1" dirty="0">
              <a:solidFill>
                <a:srgbClr val="0000FF"/>
              </a:solidFill>
              <a:latin typeface="微軟正黑體" panose="020B0604030504040204" pitchFamily="34" charset="-120"/>
              <a:ea typeface="微軟正黑體" panose="020B0604030504040204" pitchFamily="34" charset="-12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7" t="15194" r="54042" b="26822"/>
          <a:stretch/>
        </p:blipFill>
        <p:spPr bwMode="auto">
          <a:xfrm>
            <a:off x="0" y="980728"/>
            <a:ext cx="9144000" cy="587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a:xfrm>
            <a:off x="4586875" y="791706"/>
            <a:ext cx="4089581" cy="477054"/>
          </a:xfrm>
          <a:prstGeom prst="rect">
            <a:avLst/>
          </a:prstGeom>
          <a:noFill/>
        </p:spPr>
        <p:txBody>
          <a:bodyPr wrap="none" rtlCol="0">
            <a:spAutoFit/>
          </a:bodyPr>
          <a:lstStyle/>
          <a:p>
            <a:r>
              <a:rPr lang="en-US" altLang="zh-TW" sz="2500" dirty="0" smtClean="0">
                <a:solidFill>
                  <a:srgbClr val="FF0000"/>
                </a:solidFill>
                <a:latin typeface="微軟正黑體" panose="020B0604030504040204" pitchFamily="34" charset="-120"/>
                <a:ea typeface="微軟正黑體" panose="020B0604030504040204" pitchFamily="34" charset="-120"/>
              </a:rPr>
              <a:t>--</a:t>
            </a:r>
            <a:r>
              <a:rPr lang="zh-TW" altLang="en-US" sz="2500" dirty="0" smtClean="0">
                <a:solidFill>
                  <a:srgbClr val="FF0000"/>
                </a:solidFill>
                <a:latin typeface="微軟正黑體" panose="020B0604030504040204" pitchFamily="34" charset="-120"/>
                <a:ea typeface="微軟正黑體" panose="020B0604030504040204" pitchFamily="34" charset="-120"/>
              </a:rPr>
              <a:t>以</a:t>
            </a:r>
            <a:r>
              <a:rPr lang="en-US" altLang="zh-TW" sz="2500" dirty="0" smtClean="0">
                <a:solidFill>
                  <a:srgbClr val="FF0000"/>
                </a:solidFill>
                <a:latin typeface="微軟正黑體" panose="020B0604030504040204" pitchFamily="34" charset="-120"/>
                <a:ea typeface="微軟正黑體" panose="020B0604030504040204" pitchFamily="34" charset="-120"/>
              </a:rPr>
              <a:t>2002</a:t>
            </a:r>
            <a:r>
              <a:rPr lang="zh-TW" altLang="en-US" sz="2500" dirty="0" smtClean="0">
                <a:solidFill>
                  <a:srgbClr val="FF0000"/>
                </a:solidFill>
                <a:latin typeface="微軟正黑體" panose="020B0604030504040204" pitchFamily="34" charset="-120"/>
                <a:ea typeface="微軟正黑體" panose="020B0604030504040204" pitchFamily="34" charset="-120"/>
              </a:rPr>
              <a:t>福建流感病毒</a:t>
            </a:r>
            <a:r>
              <a:rPr lang="zh-TW" altLang="en-US" sz="2500" dirty="0">
                <a:solidFill>
                  <a:srgbClr val="FF0000"/>
                </a:solidFill>
                <a:latin typeface="微軟正黑體" panose="020B0604030504040204" pitchFamily="34" charset="-120"/>
                <a:ea typeface="微軟正黑體" panose="020B0604030504040204" pitchFamily="34" charset="-120"/>
              </a:rPr>
              <a:t>為</a:t>
            </a:r>
            <a:r>
              <a:rPr lang="zh-TW" altLang="en-US" sz="2500" dirty="0" smtClean="0">
                <a:solidFill>
                  <a:srgbClr val="FF0000"/>
                </a:solidFill>
                <a:latin typeface="微軟正黑體" panose="020B0604030504040204" pitchFamily="34" charset="-120"/>
                <a:ea typeface="微軟正黑體" panose="020B0604030504040204" pitchFamily="34" charset="-120"/>
              </a:rPr>
              <a:t>例</a:t>
            </a:r>
            <a:endParaRPr lang="zh-TW" altLang="en-US" sz="2500"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97927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2614" y="404664"/>
            <a:ext cx="8229600" cy="792088"/>
          </a:xfrm>
        </p:spPr>
        <p:txBody>
          <a:bodyPr>
            <a:noAutofit/>
          </a:bodyPr>
          <a:lstStyle/>
          <a:p>
            <a:r>
              <a:rPr lang="en-US" altLang="zh-TW" sz="3800" b="1" dirty="0" smtClean="0">
                <a:solidFill>
                  <a:srgbClr val="92D050"/>
                </a:solidFill>
                <a:latin typeface="微軟正黑體" panose="020B0604030504040204" pitchFamily="34" charset="-120"/>
                <a:ea typeface="微軟正黑體" panose="020B0604030504040204" pitchFamily="34" charset="-120"/>
              </a:rPr>
              <a:t/>
            </a:r>
            <a:br>
              <a:rPr lang="en-US" altLang="zh-TW" sz="3800" b="1" dirty="0" smtClean="0">
                <a:solidFill>
                  <a:srgbClr val="92D050"/>
                </a:solidFill>
                <a:latin typeface="微軟正黑體" panose="020B0604030504040204" pitchFamily="34" charset="-120"/>
                <a:ea typeface="微軟正黑體" panose="020B0604030504040204" pitchFamily="34" charset="-120"/>
              </a:rPr>
            </a:br>
            <a:r>
              <a:rPr lang="en-US" altLang="zh-TW" sz="3800" b="1" dirty="0" smtClean="0">
                <a:solidFill>
                  <a:srgbClr val="92D050"/>
                </a:solidFill>
                <a:latin typeface="微軟正黑體" panose="020B0604030504040204" pitchFamily="34" charset="-120"/>
                <a:ea typeface="微軟正黑體" panose="020B0604030504040204" pitchFamily="34" charset="-120"/>
              </a:rPr>
              <a:t> WHO</a:t>
            </a:r>
            <a:r>
              <a:rPr lang="zh-TW" altLang="en-US" sz="3800" b="1" dirty="0" smtClean="0">
                <a:solidFill>
                  <a:srgbClr val="92D050"/>
                </a:solidFill>
                <a:latin typeface="微軟正黑體" panose="020B0604030504040204" pitchFamily="34" charset="-120"/>
                <a:ea typeface="微軟正黑體" panose="020B0604030504040204" pitchFamily="34" charset="-120"/>
              </a:rPr>
              <a:t>：</a:t>
            </a:r>
            <a:r>
              <a:rPr lang="en-US" altLang="zh-TW" sz="3800" b="1" dirty="0" smtClean="0">
                <a:solidFill>
                  <a:srgbClr val="92D050"/>
                </a:solidFill>
                <a:latin typeface="微軟正黑體" panose="020B0604030504040204" pitchFamily="34" charset="-120"/>
                <a:ea typeface="微軟正黑體" panose="020B0604030504040204" pitchFamily="34" charset="-120"/>
              </a:rPr>
              <a:t>2023- 2024   Northern </a:t>
            </a:r>
            <a:r>
              <a:rPr lang="en-US" altLang="zh-TW" sz="3800" b="1" dirty="0">
                <a:solidFill>
                  <a:srgbClr val="92D050"/>
                </a:solidFill>
                <a:latin typeface="微軟正黑體" panose="020B0604030504040204" pitchFamily="34" charset="-120"/>
                <a:ea typeface="微軟正黑體" panose="020B0604030504040204" pitchFamily="34" charset="-120"/>
              </a:rPr>
              <a:t>hemisphere influenza season</a:t>
            </a:r>
            <a:endParaRPr lang="zh-TW" altLang="en-US" sz="3800" b="1" dirty="0">
              <a:solidFill>
                <a:srgbClr val="92D050"/>
              </a:solidFill>
              <a:latin typeface="微軟正黑體" panose="020B0604030504040204" pitchFamily="34" charset="-120"/>
              <a:ea typeface="微軟正黑體" panose="020B0604030504040204" pitchFamily="34" charset="-120"/>
            </a:endParaRPr>
          </a:p>
        </p:txBody>
      </p:sp>
      <p:sp>
        <p:nvSpPr>
          <p:cNvPr id="5" name="矩形 4"/>
          <p:cNvSpPr/>
          <p:nvPr/>
        </p:nvSpPr>
        <p:spPr>
          <a:xfrm>
            <a:off x="467544" y="1700808"/>
            <a:ext cx="8568952" cy="4570482"/>
          </a:xfrm>
          <a:prstGeom prst="rect">
            <a:avLst/>
          </a:prstGeom>
        </p:spPr>
        <p:txBody>
          <a:bodyPr wrap="square">
            <a:spAutoFit/>
          </a:bodyPr>
          <a:lstStyle/>
          <a:p>
            <a:pPr marL="457200" indent="-457200">
              <a:buBlip>
                <a:blip r:embed="rId2"/>
              </a:buBlip>
            </a:pPr>
            <a:r>
              <a:rPr lang="en-US" altLang="zh-TW" sz="2800" b="1" dirty="0">
                <a:solidFill>
                  <a:schemeClr val="accent6"/>
                </a:solidFill>
              </a:rPr>
              <a:t>Egg-based vaccine composition recommendations</a:t>
            </a:r>
            <a:r>
              <a:rPr lang="en-US" altLang="zh-TW" sz="2800" b="1" dirty="0" smtClean="0">
                <a:solidFill>
                  <a:schemeClr val="accent6"/>
                </a:solidFill>
              </a:rPr>
              <a:t>:</a:t>
            </a:r>
          </a:p>
          <a:p>
            <a:r>
              <a:rPr lang="zh-TW" altLang="zh-TW" sz="2300" dirty="0">
                <a:solidFill>
                  <a:schemeClr val="bg1"/>
                </a:solidFill>
              </a:rPr>
              <a:t>（一</a:t>
            </a:r>
            <a:r>
              <a:rPr lang="zh-TW" altLang="zh-TW" sz="2300" dirty="0" smtClean="0">
                <a:solidFill>
                  <a:schemeClr val="bg1"/>
                </a:solidFill>
              </a:rPr>
              <a:t>）</a:t>
            </a:r>
            <a:r>
              <a:rPr lang="en-US" altLang="zh-TW" sz="2300" dirty="0">
                <a:solidFill>
                  <a:schemeClr val="bg1"/>
                </a:solidFill>
              </a:rPr>
              <a:t> A/Victoria/4897/2022 (H1N1)pdm09 </a:t>
            </a:r>
            <a:r>
              <a:rPr lang="en-US" altLang="zh-TW" sz="2300" dirty="0" smtClean="0">
                <a:solidFill>
                  <a:schemeClr val="bg1"/>
                </a:solidFill>
              </a:rPr>
              <a:t>-</a:t>
            </a:r>
            <a:r>
              <a:rPr lang="en-US" altLang="zh-TW" sz="2300" dirty="0">
                <a:solidFill>
                  <a:schemeClr val="bg1"/>
                </a:solidFill>
              </a:rPr>
              <a:t>like </a:t>
            </a:r>
            <a:r>
              <a:rPr lang="en-US" altLang="zh-TW" sz="2300" dirty="0" smtClean="0">
                <a:solidFill>
                  <a:schemeClr val="bg1"/>
                </a:solidFill>
              </a:rPr>
              <a:t>virus</a:t>
            </a:r>
            <a:endParaRPr lang="zh-TW" altLang="zh-TW" sz="2300" dirty="0">
              <a:solidFill>
                <a:schemeClr val="bg1"/>
              </a:solidFill>
            </a:endParaRPr>
          </a:p>
          <a:p>
            <a:r>
              <a:rPr lang="zh-TW" altLang="zh-TW" sz="2300" dirty="0">
                <a:solidFill>
                  <a:schemeClr val="bg1"/>
                </a:solidFill>
              </a:rPr>
              <a:t>（二</a:t>
            </a:r>
            <a:r>
              <a:rPr lang="zh-TW" altLang="zh-TW" sz="2300" dirty="0" smtClean="0">
                <a:solidFill>
                  <a:schemeClr val="bg1"/>
                </a:solidFill>
              </a:rPr>
              <a:t>）</a:t>
            </a:r>
            <a:r>
              <a:rPr lang="en-US" altLang="zh-TW" sz="2300" dirty="0">
                <a:solidFill>
                  <a:schemeClr val="bg1"/>
                </a:solidFill>
              </a:rPr>
              <a:t> A/Darwin/9/2021 (H3N2) </a:t>
            </a:r>
            <a:r>
              <a:rPr lang="en-US" altLang="zh-TW" sz="2300" dirty="0" smtClean="0">
                <a:solidFill>
                  <a:schemeClr val="bg1"/>
                </a:solidFill>
              </a:rPr>
              <a:t>-</a:t>
            </a:r>
            <a:r>
              <a:rPr lang="zh-TW" altLang="en-US" sz="2300" dirty="0" smtClean="0">
                <a:solidFill>
                  <a:schemeClr val="bg1"/>
                </a:solidFill>
              </a:rPr>
              <a:t> </a:t>
            </a:r>
            <a:r>
              <a:rPr lang="en-US" altLang="zh-TW" sz="2300" dirty="0" smtClean="0">
                <a:solidFill>
                  <a:schemeClr val="bg1"/>
                </a:solidFill>
              </a:rPr>
              <a:t>like virus</a:t>
            </a:r>
            <a:endParaRPr lang="zh-TW" altLang="zh-TW" sz="2300" dirty="0">
              <a:solidFill>
                <a:schemeClr val="bg1"/>
              </a:solidFill>
            </a:endParaRPr>
          </a:p>
          <a:p>
            <a:r>
              <a:rPr lang="zh-TW" altLang="zh-TW" sz="2300" dirty="0">
                <a:solidFill>
                  <a:schemeClr val="bg1"/>
                </a:solidFill>
              </a:rPr>
              <a:t>（三</a:t>
            </a:r>
            <a:r>
              <a:rPr lang="zh-TW" altLang="zh-TW" sz="2300" dirty="0" smtClean="0">
                <a:solidFill>
                  <a:schemeClr val="bg1"/>
                </a:solidFill>
              </a:rPr>
              <a:t>）</a:t>
            </a:r>
            <a:r>
              <a:rPr lang="en-US" altLang="zh-TW" sz="2300" dirty="0">
                <a:solidFill>
                  <a:schemeClr val="bg1"/>
                </a:solidFill>
              </a:rPr>
              <a:t> B/Austria/1359417/2021</a:t>
            </a:r>
            <a:r>
              <a:rPr lang="zh-TW" altLang="en-US" sz="2300" dirty="0">
                <a:solidFill>
                  <a:schemeClr val="bg1"/>
                </a:solidFill>
              </a:rPr>
              <a:t>（</a:t>
            </a:r>
            <a:r>
              <a:rPr lang="en-US" altLang="zh-TW" sz="2300" dirty="0">
                <a:solidFill>
                  <a:schemeClr val="bg1"/>
                </a:solidFill>
              </a:rPr>
              <a:t>B/Victoria </a:t>
            </a:r>
            <a:r>
              <a:rPr lang="zh-TW" altLang="en-US" sz="2300" dirty="0" smtClean="0">
                <a:solidFill>
                  <a:schemeClr val="bg1"/>
                </a:solidFill>
              </a:rPr>
              <a:t> </a:t>
            </a:r>
            <a:r>
              <a:rPr lang="en-US" altLang="zh-TW" sz="2300" dirty="0" smtClean="0">
                <a:solidFill>
                  <a:schemeClr val="bg1"/>
                </a:solidFill>
              </a:rPr>
              <a:t>lineage</a:t>
            </a:r>
            <a:r>
              <a:rPr lang="en-US" altLang="zh-TW" sz="2300" dirty="0">
                <a:solidFill>
                  <a:schemeClr val="bg1"/>
                </a:solidFill>
              </a:rPr>
              <a:t>)-like </a:t>
            </a:r>
            <a:r>
              <a:rPr lang="en-US" altLang="zh-TW" sz="2300" dirty="0" smtClean="0">
                <a:solidFill>
                  <a:schemeClr val="bg1"/>
                </a:solidFill>
              </a:rPr>
              <a:t>virus</a:t>
            </a:r>
            <a:endParaRPr lang="zh-TW" altLang="zh-TW" sz="2300" dirty="0">
              <a:solidFill>
                <a:schemeClr val="bg1"/>
              </a:solidFill>
            </a:endParaRPr>
          </a:p>
          <a:p>
            <a:r>
              <a:rPr lang="zh-TW" altLang="zh-TW" sz="2300" dirty="0">
                <a:solidFill>
                  <a:schemeClr val="bg1"/>
                </a:solidFill>
              </a:rPr>
              <a:t>（四</a:t>
            </a:r>
            <a:r>
              <a:rPr lang="zh-TW" altLang="zh-TW" sz="2300" dirty="0" smtClean="0">
                <a:solidFill>
                  <a:schemeClr val="bg1"/>
                </a:solidFill>
              </a:rPr>
              <a:t>）</a:t>
            </a:r>
            <a:r>
              <a:rPr lang="en-US" altLang="zh-TW" sz="2300" dirty="0">
                <a:solidFill>
                  <a:schemeClr val="bg1"/>
                </a:solidFill>
              </a:rPr>
              <a:t> B/Phuket/3073/2013</a:t>
            </a:r>
            <a:r>
              <a:rPr lang="zh-TW" altLang="en-US" sz="2300" dirty="0">
                <a:solidFill>
                  <a:schemeClr val="bg1"/>
                </a:solidFill>
              </a:rPr>
              <a:t>（</a:t>
            </a:r>
            <a:r>
              <a:rPr lang="en-US" altLang="zh-TW" sz="2300" dirty="0">
                <a:solidFill>
                  <a:schemeClr val="bg1"/>
                </a:solidFill>
              </a:rPr>
              <a:t>B/Yamagata</a:t>
            </a:r>
            <a:r>
              <a:rPr lang="en-US" altLang="zh-TW" sz="2300" dirty="0" smtClean="0">
                <a:solidFill>
                  <a:schemeClr val="bg1"/>
                </a:solidFill>
              </a:rPr>
              <a:t> </a:t>
            </a:r>
            <a:r>
              <a:rPr lang="en-US" altLang="zh-TW" sz="2300" dirty="0">
                <a:solidFill>
                  <a:schemeClr val="bg1"/>
                </a:solidFill>
              </a:rPr>
              <a:t>lineage)-like </a:t>
            </a:r>
            <a:r>
              <a:rPr lang="en-US" altLang="zh-TW" sz="2300" dirty="0" smtClean="0">
                <a:solidFill>
                  <a:schemeClr val="bg1"/>
                </a:solidFill>
              </a:rPr>
              <a:t>virus</a:t>
            </a:r>
            <a:r>
              <a:rPr lang="zh-TW" altLang="en-US" sz="2300" dirty="0" smtClean="0">
                <a:solidFill>
                  <a:schemeClr val="bg1"/>
                </a:solidFill>
              </a:rPr>
              <a:t>  </a:t>
            </a:r>
            <a:endParaRPr lang="en-US" altLang="zh-TW" sz="2300" dirty="0" smtClean="0">
              <a:solidFill>
                <a:schemeClr val="bg1"/>
              </a:solidFill>
            </a:endParaRPr>
          </a:p>
          <a:p>
            <a:endParaRPr lang="en-US" altLang="zh-TW" sz="2300" dirty="0" smtClean="0">
              <a:solidFill>
                <a:schemeClr val="bg1"/>
              </a:solidFill>
            </a:endParaRPr>
          </a:p>
          <a:p>
            <a:pPr marL="457200" indent="-457200">
              <a:buBlip>
                <a:blip r:embed="rId2"/>
              </a:buBlip>
            </a:pPr>
            <a:r>
              <a:rPr lang="en-US" altLang="zh-TW" sz="2800" b="1" dirty="0" smtClean="0">
                <a:solidFill>
                  <a:schemeClr val="accent6"/>
                </a:solidFill>
              </a:rPr>
              <a:t>Cell- or recombinant-based vaccine composition recommendations:</a:t>
            </a:r>
          </a:p>
          <a:p>
            <a:r>
              <a:rPr lang="zh-TW" altLang="zh-TW" sz="2300" dirty="0" smtClean="0">
                <a:solidFill>
                  <a:schemeClr val="bg1"/>
                </a:solidFill>
              </a:rPr>
              <a:t>（</a:t>
            </a:r>
            <a:r>
              <a:rPr lang="zh-TW" altLang="zh-TW" sz="2300" dirty="0">
                <a:solidFill>
                  <a:schemeClr val="bg1"/>
                </a:solidFill>
              </a:rPr>
              <a:t>一</a:t>
            </a:r>
            <a:r>
              <a:rPr lang="zh-TW" altLang="zh-TW" sz="2300" dirty="0" smtClean="0">
                <a:solidFill>
                  <a:schemeClr val="bg1"/>
                </a:solidFill>
              </a:rPr>
              <a:t>）</a:t>
            </a:r>
            <a:r>
              <a:rPr lang="en-US" altLang="zh-TW" sz="2000" dirty="0">
                <a:solidFill>
                  <a:schemeClr val="bg1"/>
                </a:solidFill>
              </a:rPr>
              <a:t> A/Wisconsin/67/2022 (H1N1)pdm09 </a:t>
            </a:r>
            <a:r>
              <a:rPr lang="en-US" altLang="zh-TW" sz="2300" dirty="0" smtClean="0">
                <a:solidFill>
                  <a:schemeClr val="bg1"/>
                </a:solidFill>
              </a:rPr>
              <a:t>-</a:t>
            </a:r>
            <a:r>
              <a:rPr lang="en-US" altLang="zh-TW" sz="2300" dirty="0">
                <a:solidFill>
                  <a:schemeClr val="bg1"/>
                </a:solidFill>
              </a:rPr>
              <a:t>like </a:t>
            </a:r>
            <a:r>
              <a:rPr lang="en-US" altLang="zh-TW" sz="2300" dirty="0" smtClean="0">
                <a:solidFill>
                  <a:schemeClr val="bg1"/>
                </a:solidFill>
              </a:rPr>
              <a:t>virus</a:t>
            </a:r>
            <a:endParaRPr lang="zh-TW" altLang="zh-TW" sz="2300" dirty="0">
              <a:solidFill>
                <a:schemeClr val="bg1"/>
              </a:solidFill>
            </a:endParaRPr>
          </a:p>
          <a:p>
            <a:r>
              <a:rPr lang="zh-TW" altLang="zh-TW" sz="2300" dirty="0">
                <a:solidFill>
                  <a:schemeClr val="bg1"/>
                </a:solidFill>
              </a:rPr>
              <a:t>（二）</a:t>
            </a:r>
            <a:r>
              <a:rPr lang="en-US" altLang="zh-TW" sz="2300" dirty="0">
                <a:solidFill>
                  <a:schemeClr val="bg1"/>
                </a:solidFill>
              </a:rPr>
              <a:t>A/Darwin/6/2021 (H3N2)-like </a:t>
            </a:r>
            <a:r>
              <a:rPr lang="en-US" altLang="zh-TW" sz="2300" dirty="0" smtClean="0">
                <a:solidFill>
                  <a:schemeClr val="bg1"/>
                </a:solidFill>
              </a:rPr>
              <a:t>virus</a:t>
            </a:r>
            <a:endParaRPr lang="zh-TW" altLang="zh-TW" sz="2300" dirty="0">
              <a:solidFill>
                <a:schemeClr val="bg1"/>
              </a:solidFill>
            </a:endParaRPr>
          </a:p>
          <a:p>
            <a:r>
              <a:rPr lang="zh-TW" altLang="zh-TW" sz="2300" dirty="0">
                <a:solidFill>
                  <a:schemeClr val="bg1"/>
                </a:solidFill>
              </a:rPr>
              <a:t>（三）</a:t>
            </a:r>
            <a:r>
              <a:rPr lang="en-US" altLang="zh-TW" sz="2300" dirty="0">
                <a:solidFill>
                  <a:schemeClr val="bg1"/>
                </a:solidFill>
              </a:rPr>
              <a:t>B/Austria/1359417/2021 (B/Victoria lineage)-like </a:t>
            </a:r>
            <a:r>
              <a:rPr lang="en-US" altLang="zh-TW" sz="2300" dirty="0" smtClean="0">
                <a:solidFill>
                  <a:schemeClr val="bg1"/>
                </a:solidFill>
              </a:rPr>
              <a:t>virus</a:t>
            </a:r>
            <a:endParaRPr lang="zh-TW" altLang="zh-TW" sz="2300" dirty="0">
              <a:solidFill>
                <a:schemeClr val="bg1"/>
              </a:solidFill>
            </a:endParaRPr>
          </a:p>
          <a:p>
            <a:r>
              <a:rPr lang="zh-TW" altLang="zh-TW" sz="2300" dirty="0">
                <a:solidFill>
                  <a:schemeClr val="bg1"/>
                </a:solidFill>
              </a:rPr>
              <a:t>（四）</a:t>
            </a:r>
            <a:r>
              <a:rPr lang="en-US" altLang="zh-TW" sz="2300" dirty="0">
                <a:solidFill>
                  <a:schemeClr val="bg1"/>
                </a:solidFill>
              </a:rPr>
              <a:t>B/Phuket/3073/2013 (B/Yamagata lineage)-like </a:t>
            </a:r>
            <a:r>
              <a:rPr lang="en-US" altLang="zh-TW" sz="2300" dirty="0" smtClean="0">
                <a:solidFill>
                  <a:schemeClr val="bg1"/>
                </a:solidFill>
              </a:rPr>
              <a:t>virus</a:t>
            </a:r>
            <a:endParaRPr lang="en-US" altLang="zh-TW" sz="2300" b="1" dirty="0" smtClean="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81330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1976" y="404664"/>
            <a:ext cx="8229600" cy="1143000"/>
          </a:xfrm>
        </p:spPr>
        <p:txBody>
          <a:bodyPr>
            <a:normAutofit/>
          </a:bodyPr>
          <a:lstStyle/>
          <a:p>
            <a:r>
              <a:rPr lang="zh-TW" altLang="en-US" sz="5000" b="1" dirty="0" smtClean="0">
                <a:solidFill>
                  <a:schemeClr val="accent6"/>
                </a:solidFill>
                <a:latin typeface="微軟正黑體" panose="020B0604030504040204" pitchFamily="34" charset="-120"/>
                <a:ea typeface="微軟正黑體" panose="020B0604030504040204" pitchFamily="34" charset="-120"/>
              </a:rPr>
              <a:t>三價和四價的差別</a:t>
            </a:r>
            <a:endParaRPr lang="zh-TW" altLang="en-US" sz="5000" b="1" dirty="0">
              <a:solidFill>
                <a:schemeClr val="accent6"/>
              </a:solidFill>
              <a:latin typeface="微軟正黑體" panose="020B0604030504040204" pitchFamily="34" charset="-120"/>
              <a:ea typeface="微軟正黑體" panose="020B0604030504040204" pitchFamily="34" charset="-12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t="12296"/>
          <a:stretch>
            <a:fillRect/>
          </a:stretch>
        </p:blipFill>
        <p:spPr bwMode="auto">
          <a:xfrm>
            <a:off x="539552" y="1628799"/>
            <a:ext cx="8036458" cy="4392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73369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dirty="0">
                <a:solidFill>
                  <a:schemeClr val="accent3"/>
                </a:solidFill>
                <a:latin typeface="微軟正黑體" panose="020B0604030504040204" pitchFamily="34" charset="-120"/>
                <a:ea typeface="微軟正黑體" panose="020B0604030504040204" pitchFamily="34" charset="-120"/>
              </a:rPr>
              <a:t>流感疫苗的安全性及</a:t>
            </a:r>
            <a:r>
              <a:rPr lang="zh-TW" altLang="en-US" b="1" dirty="0" smtClean="0">
                <a:solidFill>
                  <a:schemeClr val="accent3"/>
                </a:solidFill>
                <a:latin typeface="微軟正黑體" panose="020B0604030504040204" pitchFamily="34" charset="-120"/>
                <a:ea typeface="微軟正黑體" panose="020B0604030504040204" pitchFamily="34" charset="-120"/>
              </a:rPr>
              <a:t>副作用</a:t>
            </a:r>
            <a:endParaRPr lang="zh-TW" altLang="en-US" dirty="0">
              <a:solidFill>
                <a:schemeClr val="accent3"/>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467544" y="1484784"/>
            <a:ext cx="8229600" cy="4525963"/>
          </a:xfrm>
        </p:spPr>
        <p:txBody>
          <a:bodyPr>
            <a:noAutofit/>
          </a:bodyPr>
          <a:lstStyle/>
          <a:p>
            <a:pPr>
              <a:lnSpc>
                <a:spcPct val="120000"/>
              </a:lnSpc>
            </a:pPr>
            <a:r>
              <a:rPr lang="zh-TW" altLang="en-US" sz="2400" dirty="0" smtClean="0">
                <a:solidFill>
                  <a:schemeClr val="bg1"/>
                </a:solidFill>
                <a:latin typeface="微軟正黑體" panose="020B0604030504040204" pitchFamily="34" charset="-120"/>
                <a:ea typeface="微軟正黑體" panose="020B0604030504040204" pitchFamily="34" charset="-120"/>
              </a:rPr>
              <a:t>流</a:t>
            </a:r>
            <a:r>
              <a:rPr lang="zh-TW" altLang="en-US" sz="2400" dirty="0">
                <a:solidFill>
                  <a:schemeClr val="bg1"/>
                </a:solidFill>
                <a:latin typeface="微軟正黑體" panose="020B0604030504040204" pitchFamily="34" charset="-120"/>
                <a:ea typeface="微軟正黑體" panose="020B0604030504040204" pitchFamily="34" charset="-120"/>
              </a:rPr>
              <a:t>感疫苗是由死病毒製成的</a:t>
            </a:r>
            <a:r>
              <a:rPr lang="zh-TW" altLang="en-US" sz="2400" b="1" dirty="0">
                <a:solidFill>
                  <a:schemeClr val="accent6"/>
                </a:solidFill>
                <a:latin typeface="微軟正黑體" panose="020B0604030504040204" pitchFamily="34" charset="-120"/>
                <a:ea typeface="微軟正黑體" panose="020B0604030504040204" pitchFamily="34" charset="-120"/>
              </a:rPr>
              <a:t>不活化疫苗</a:t>
            </a:r>
            <a:r>
              <a:rPr lang="zh-TW" altLang="en-US" sz="2400" dirty="0" smtClean="0">
                <a:solidFill>
                  <a:schemeClr val="bg1"/>
                </a:solidFill>
                <a:latin typeface="微軟正黑體" panose="020B0604030504040204" pitchFamily="34" charset="-120"/>
                <a:ea typeface="微軟正黑體" panose="020B0604030504040204" pitchFamily="34" charset="-120"/>
              </a:rPr>
              <a:t>，不會</a:t>
            </a:r>
            <a:r>
              <a:rPr lang="zh-TW" altLang="en-US" sz="2400" dirty="0">
                <a:solidFill>
                  <a:schemeClr val="bg1"/>
                </a:solidFill>
                <a:latin typeface="微軟正黑體" panose="020B0604030504040204" pitchFamily="34" charset="-120"/>
                <a:ea typeface="微軟正黑體" panose="020B0604030504040204" pitchFamily="34" charset="-120"/>
              </a:rPr>
              <a:t>因為接種流感疫苗而感染流感</a:t>
            </a:r>
            <a:r>
              <a:rPr lang="zh-TW" altLang="en-US" sz="2400" dirty="0" smtClean="0">
                <a:solidFill>
                  <a:schemeClr val="bg1"/>
                </a:solidFill>
                <a:latin typeface="微軟正黑體" panose="020B0604030504040204" pitchFamily="34" charset="-120"/>
                <a:ea typeface="微軟正黑體" panose="020B0604030504040204" pitchFamily="34" charset="-120"/>
              </a:rPr>
              <a:t>。</a:t>
            </a:r>
            <a:endParaRPr lang="en-US" altLang="zh-TW" sz="2400" dirty="0" smtClean="0">
              <a:solidFill>
                <a:schemeClr val="bg1"/>
              </a:solidFill>
              <a:latin typeface="微軟正黑體" panose="020B0604030504040204" pitchFamily="34" charset="-120"/>
              <a:ea typeface="微軟正黑體" panose="020B0604030504040204" pitchFamily="34" charset="-120"/>
            </a:endParaRPr>
          </a:p>
          <a:p>
            <a:pPr>
              <a:lnSpc>
                <a:spcPct val="120000"/>
              </a:lnSpc>
            </a:pPr>
            <a:r>
              <a:rPr lang="zh-TW" altLang="en-US" sz="2400" dirty="0" smtClean="0">
                <a:solidFill>
                  <a:schemeClr val="bg1"/>
                </a:solidFill>
                <a:latin typeface="微軟正黑體" panose="020B0604030504040204" pitchFamily="34" charset="-120"/>
                <a:ea typeface="微軟正黑體" panose="020B0604030504040204" pitchFamily="34" charset="-120"/>
              </a:rPr>
              <a:t>接種</a:t>
            </a:r>
            <a:r>
              <a:rPr lang="zh-TW" altLang="en-US" sz="2400" dirty="0">
                <a:solidFill>
                  <a:schemeClr val="bg1"/>
                </a:solidFill>
                <a:latin typeface="微軟正黑體" panose="020B0604030504040204" pitchFamily="34" charset="-120"/>
                <a:ea typeface="微軟正黑體" panose="020B0604030504040204" pitchFamily="34" charset="-120"/>
              </a:rPr>
              <a:t>後可能會有注射部位疼痛、紅腫，少數的人會有全身性的輕微反應，如發燒、頭痛、肌肉酸痛、噁心、皮膚搔癢、蕁麻疹或紅疹等，ㄧ般會在發生後</a:t>
            </a:r>
            <a:r>
              <a:rPr lang="en-US" altLang="zh-TW" sz="2400" dirty="0">
                <a:solidFill>
                  <a:schemeClr val="bg1"/>
                </a:solidFill>
                <a:latin typeface="微軟正黑體" panose="020B0604030504040204" pitchFamily="34" charset="-120"/>
                <a:ea typeface="微軟正黑體" panose="020B0604030504040204" pitchFamily="34" charset="-120"/>
              </a:rPr>
              <a:t>1</a:t>
            </a:r>
            <a:r>
              <a:rPr lang="zh-TW" altLang="en-US" sz="2400" dirty="0">
                <a:solidFill>
                  <a:schemeClr val="bg1"/>
                </a:solidFill>
                <a:latin typeface="微軟正黑體" panose="020B0604030504040204" pitchFamily="34" charset="-120"/>
                <a:ea typeface="微軟正黑體" panose="020B0604030504040204" pitchFamily="34" charset="-120"/>
              </a:rPr>
              <a:t>至</a:t>
            </a:r>
            <a:r>
              <a:rPr lang="en-US" altLang="zh-TW" sz="2400" dirty="0">
                <a:solidFill>
                  <a:schemeClr val="bg1"/>
                </a:solidFill>
                <a:latin typeface="微軟正黑體" panose="020B0604030504040204" pitchFamily="34" charset="-120"/>
                <a:ea typeface="微軟正黑體" panose="020B0604030504040204" pitchFamily="34" charset="-120"/>
              </a:rPr>
              <a:t>2</a:t>
            </a:r>
            <a:r>
              <a:rPr lang="zh-TW" altLang="en-US" sz="2400" dirty="0">
                <a:solidFill>
                  <a:schemeClr val="bg1"/>
                </a:solidFill>
                <a:latin typeface="微軟正黑體" panose="020B0604030504040204" pitchFamily="34" charset="-120"/>
                <a:ea typeface="微軟正黑體" panose="020B0604030504040204" pitchFamily="34" charset="-120"/>
              </a:rPr>
              <a:t>天內自然恢復。</a:t>
            </a:r>
          </a:p>
          <a:p>
            <a:pPr>
              <a:lnSpc>
                <a:spcPct val="120000"/>
              </a:lnSpc>
            </a:pPr>
            <a:r>
              <a:rPr lang="zh-TW" altLang="en-US" sz="2400" dirty="0">
                <a:solidFill>
                  <a:schemeClr val="bg1"/>
                </a:solidFill>
                <a:latin typeface="微軟正黑體" panose="020B0604030504040204" pitchFamily="34" charset="-120"/>
                <a:ea typeface="微軟正黑體" panose="020B0604030504040204" pitchFamily="34" charset="-120"/>
              </a:rPr>
              <a:t>使用</a:t>
            </a:r>
            <a:r>
              <a:rPr lang="zh-TW" altLang="en-US" sz="2400" b="1" dirty="0">
                <a:solidFill>
                  <a:schemeClr val="accent6"/>
                </a:solidFill>
                <a:latin typeface="微軟正黑體" panose="020B0604030504040204" pitchFamily="34" charset="-120"/>
                <a:ea typeface="微軟正黑體" panose="020B0604030504040204" pitchFamily="34" charset="-120"/>
              </a:rPr>
              <a:t>抗血小板或抗凝血藥物</a:t>
            </a:r>
            <a:r>
              <a:rPr lang="zh-TW" altLang="en-US" sz="2400" dirty="0">
                <a:solidFill>
                  <a:schemeClr val="bg1"/>
                </a:solidFill>
                <a:latin typeface="微軟正黑體" panose="020B0604030504040204" pitchFamily="34" charset="-120"/>
                <a:ea typeface="微軟正黑體" panose="020B0604030504040204" pitchFamily="34" charset="-120"/>
              </a:rPr>
              <a:t>（如</a:t>
            </a:r>
            <a:r>
              <a:rPr lang="en-US" altLang="zh-TW" sz="2400" dirty="0">
                <a:solidFill>
                  <a:schemeClr val="bg1"/>
                </a:solidFill>
                <a:latin typeface="微軟正黑體" panose="020B0604030504040204" pitchFamily="34" charset="-120"/>
                <a:ea typeface="微軟正黑體" panose="020B0604030504040204" pitchFamily="34" charset="-120"/>
              </a:rPr>
              <a:t>Aspirin</a:t>
            </a:r>
            <a:r>
              <a:rPr lang="zh-TW" altLang="en-US" sz="2400" dirty="0">
                <a:solidFill>
                  <a:schemeClr val="bg1"/>
                </a:solidFill>
                <a:latin typeface="微軟正黑體" panose="020B0604030504040204" pitchFamily="34" charset="-120"/>
                <a:ea typeface="微軟正黑體" panose="020B0604030504040204" pitchFamily="34" charset="-120"/>
              </a:rPr>
              <a:t>、</a:t>
            </a:r>
            <a:r>
              <a:rPr lang="en-US" altLang="zh-TW" sz="2400" dirty="0">
                <a:solidFill>
                  <a:schemeClr val="bg1"/>
                </a:solidFill>
                <a:latin typeface="微軟正黑體" panose="020B0604030504040204" pitchFamily="34" charset="-120"/>
                <a:ea typeface="微軟正黑體" panose="020B0604030504040204" pitchFamily="34" charset="-120"/>
              </a:rPr>
              <a:t>Warfarin</a:t>
            </a:r>
            <a:r>
              <a:rPr lang="zh-TW" altLang="en-US" sz="2400" dirty="0">
                <a:solidFill>
                  <a:schemeClr val="bg1"/>
                </a:solidFill>
                <a:latin typeface="微軟正黑體" panose="020B0604030504040204" pitchFamily="34" charset="-120"/>
                <a:ea typeface="微軟正黑體" panose="020B0604030504040204" pitchFamily="34" charset="-120"/>
              </a:rPr>
              <a:t>、</a:t>
            </a:r>
            <a:r>
              <a:rPr lang="en-US" altLang="zh-TW" sz="2400" dirty="0" err="1">
                <a:solidFill>
                  <a:schemeClr val="bg1"/>
                </a:solidFill>
                <a:latin typeface="微軟正黑體" panose="020B0604030504040204" pitchFamily="34" charset="-120"/>
                <a:ea typeface="微軟正黑體" panose="020B0604030504040204" pitchFamily="34" charset="-120"/>
              </a:rPr>
              <a:t>Clopidogrel</a:t>
            </a:r>
            <a:r>
              <a:rPr lang="zh-TW" altLang="en-US" sz="2400" dirty="0">
                <a:solidFill>
                  <a:schemeClr val="bg1"/>
                </a:solidFill>
                <a:latin typeface="微軟正黑體" panose="020B0604030504040204" pitchFamily="34" charset="-120"/>
                <a:ea typeface="微軟正黑體" panose="020B0604030504040204" pitchFamily="34" charset="-120"/>
              </a:rPr>
              <a:t>、</a:t>
            </a:r>
            <a:r>
              <a:rPr lang="en-US" altLang="zh-TW" sz="2400" dirty="0" err="1">
                <a:solidFill>
                  <a:schemeClr val="bg1"/>
                </a:solidFill>
                <a:latin typeface="微軟正黑體" panose="020B0604030504040204" pitchFamily="34" charset="-120"/>
                <a:ea typeface="微軟正黑體" panose="020B0604030504040204" pitchFamily="34" charset="-120"/>
              </a:rPr>
              <a:t>Ticlopidine</a:t>
            </a:r>
            <a:r>
              <a:rPr lang="zh-TW" altLang="en-US" sz="2400" dirty="0">
                <a:solidFill>
                  <a:schemeClr val="bg1"/>
                </a:solidFill>
                <a:latin typeface="微軟正黑體" panose="020B0604030504040204" pitchFamily="34" charset="-120"/>
                <a:ea typeface="微軟正黑體" panose="020B0604030504040204" pitchFamily="34" charset="-120"/>
              </a:rPr>
              <a:t>）者多為罹患流感之高風險群，若無禁忌症，建議仍應接種流感疫苗，惟醫師應列入問診事項，於接種時使用</a:t>
            </a:r>
            <a:r>
              <a:rPr lang="en-US" altLang="zh-TW" sz="2400" b="1" dirty="0">
                <a:solidFill>
                  <a:schemeClr val="bg1"/>
                </a:solidFill>
                <a:latin typeface="微軟正黑體" panose="020B0604030504040204" pitchFamily="34" charset="-120"/>
                <a:ea typeface="微軟正黑體" panose="020B0604030504040204" pitchFamily="34" charset="-120"/>
              </a:rPr>
              <a:t>23</a:t>
            </a:r>
            <a:r>
              <a:rPr lang="zh-TW" altLang="en-US" sz="2400" b="1" dirty="0">
                <a:solidFill>
                  <a:schemeClr val="bg1"/>
                </a:solidFill>
                <a:latin typeface="微軟正黑體" panose="020B0604030504040204" pitchFamily="34" charset="-120"/>
                <a:ea typeface="微軟正黑體" panose="020B0604030504040204" pitchFamily="34" charset="-120"/>
              </a:rPr>
              <a:t>號或直徑更小的針頭</a:t>
            </a:r>
            <a:r>
              <a:rPr lang="zh-TW" altLang="en-US" sz="2400" dirty="0">
                <a:solidFill>
                  <a:schemeClr val="bg1"/>
                </a:solidFill>
                <a:latin typeface="微軟正黑體" panose="020B0604030504040204" pitchFamily="34" charset="-120"/>
                <a:ea typeface="微軟正黑體" panose="020B0604030504040204" pitchFamily="34" charset="-120"/>
              </a:rPr>
              <a:t>，施打後於注射部位加壓至少</a:t>
            </a:r>
            <a:r>
              <a:rPr lang="en-US" altLang="zh-TW" sz="2400" dirty="0">
                <a:solidFill>
                  <a:schemeClr val="bg1"/>
                </a:solidFill>
                <a:latin typeface="微軟正黑體" panose="020B0604030504040204" pitchFamily="34" charset="-120"/>
                <a:ea typeface="微軟正黑體" panose="020B0604030504040204" pitchFamily="34" charset="-120"/>
              </a:rPr>
              <a:t>2</a:t>
            </a:r>
            <a:r>
              <a:rPr lang="zh-TW" altLang="en-US" sz="2400" dirty="0">
                <a:solidFill>
                  <a:schemeClr val="bg1"/>
                </a:solidFill>
                <a:latin typeface="微軟正黑體" panose="020B0604030504040204" pitchFamily="34" charset="-120"/>
                <a:ea typeface="微軟正黑體" panose="020B0604030504040204" pitchFamily="34" charset="-120"/>
              </a:rPr>
              <a:t>分鐘，並觀察是否仍有出血或血腫情形。</a:t>
            </a:r>
          </a:p>
          <a:p>
            <a:pPr>
              <a:lnSpc>
                <a:spcPct val="120000"/>
              </a:lnSpc>
            </a:pPr>
            <a:endParaRPr lang="zh-TW" altLang="en-US" sz="24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65588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99544" y="404664"/>
            <a:ext cx="8448919" cy="809434"/>
          </a:xfrm>
          <a:solidFill>
            <a:schemeClr val="bg1"/>
          </a:solidFill>
        </p:spPr>
        <p:txBody>
          <a:bodyPr>
            <a:normAutofit fontScale="90000"/>
          </a:bodyPr>
          <a:lstStyle/>
          <a:p>
            <a:r>
              <a:rPr lang="en-US" altLang="zh-TW" b="1" dirty="0" smtClean="0">
                <a:solidFill>
                  <a:srgbClr val="0000FF"/>
                </a:solidFill>
                <a:latin typeface="微軟正黑體" panose="020B0604030504040204" pitchFamily="34" charset="-120"/>
                <a:ea typeface="微軟正黑體" panose="020B0604030504040204" pitchFamily="34" charset="-120"/>
              </a:rPr>
              <a:t>2023~2024</a:t>
            </a:r>
            <a:r>
              <a:rPr lang="zh-TW" altLang="en-US" b="1" dirty="0" smtClean="0">
                <a:solidFill>
                  <a:srgbClr val="0000FF"/>
                </a:solidFill>
                <a:latin typeface="微軟正黑體" panose="020B0604030504040204" pitchFamily="34" charset="-120"/>
                <a:ea typeface="微軟正黑體" panose="020B0604030504040204" pitchFamily="34" charset="-120"/>
              </a:rPr>
              <a:t> </a:t>
            </a:r>
            <a:r>
              <a:rPr lang="en-US" altLang="zh-TW" b="1" dirty="0" smtClean="0">
                <a:solidFill>
                  <a:srgbClr val="0000FF"/>
                </a:solidFill>
                <a:latin typeface="微軟正黑體" panose="020B0604030504040204" pitchFamily="34" charset="-120"/>
                <a:ea typeface="微軟正黑體" panose="020B0604030504040204" pitchFamily="34" charset="-120"/>
              </a:rPr>
              <a:t>influenza in Taiwan</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00" t="22153" r="32431" b="13479"/>
          <a:stretch/>
        </p:blipFill>
        <p:spPr bwMode="auto">
          <a:xfrm>
            <a:off x="20099" y="1188163"/>
            <a:ext cx="7848872" cy="5121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表格 3"/>
          <p:cNvGraphicFramePr>
            <a:graphicFrameLocks noGrp="1"/>
          </p:cNvGraphicFramePr>
          <p:nvPr>
            <p:extLst>
              <p:ext uri="{D42A27DB-BD31-4B8C-83A1-F6EECF244321}">
                <p14:modId xmlns:p14="http://schemas.microsoft.com/office/powerpoint/2010/main" val="2594522296"/>
              </p:ext>
            </p:extLst>
          </p:nvPr>
        </p:nvGraphicFramePr>
        <p:xfrm>
          <a:off x="7884368" y="1196752"/>
          <a:ext cx="1259632" cy="5112568"/>
        </p:xfrm>
        <a:graphic>
          <a:graphicData uri="http://schemas.openxmlformats.org/drawingml/2006/table">
            <a:tbl>
              <a:tblPr firstRow="1" bandRow="1">
                <a:tableStyleId>{5C22544A-7EE6-4342-B048-85BDC9FD1C3A}</a:tableStyleId>
              </a:tblPr>
              <a:tblGrid>
                <a:gridCol w="1259632"/>
              </a:tblGrid>
              <a:tr h="444312">
                <a:tc>
                  <a:txBody>
                    <a:bodyPr/>
                    <a:lstStyle/>
                    <a:p>
                      <a:r>
                        <a:rPr lang="zh-TW" altLang="en-US" sz="1600" b="1" i="0" kern="1200" dirty="0" smtClean="0">
                          <a:solidFill>
                            <a:schemeClr val="tx1"/>
                          </a:solidFill>
                          <a:effectLst/>
                          <a:latin typeface="微軟正黑體" panose="020B0604030504040204" pitchFamily="34" charset="-120"/>
                          <a:ea typeface="微軟正黑體" panose="020B0604030504040204" pitchFamily="34" charset="-120"/>
                          <a:cs typeface="+mn-cs"/>
                        </a:rPr>
                        <a:t>賽諾菲</a:t>
                      </a:r>
                      <a:endParaRPr lang="en-US" altLang="zh-TW" sz="1600" b="1" i="0" kern="12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62677">
                <a:tc>
                  <a:txBody>
                    <a:bodyPr/>
                    <a:lstStyle/>
                    <a:p>
                      <a:endParaRPr lang="zh-TW" altLang="en-US" sz="1600" b="1" i="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2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600" b="1" i="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260">
                <a:tc>
                  <a:txBody>
                    <a:bodyPr/>
                    <a:lstStyle/>
                    <a:p>
                      <a:r>
                        <a:rPr lang="zh-TW" altLang="en-US" sz="1600" b="1" i="0" dirty="0" smtClean="0">
                          <a:latin typeface="微軟正黑體" panose="020B0604030504040204" pitchFamily="34" charset="-120"/>
                          <a:ea typeface="微軟正黑體" panose="020B0604030504040204" pitchFamily="34" charset="-120"/>
                        </a:rPr>
                        <a:t>法國</a:t>
                      </a:r>
                      <a:endParaRPr lang="zh-TW" altLang="en-US" sz="1600" b="1" i="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8697">
                <a:tc>
                  <a:txBody>
                    <a:bodyPr/>
                    <a:lstStyle/>
                    <a:p>
                      <a:r>
                        <a:rPr lang="zh-TW" altLang="en-US" sz="1600" b="1" i="0" dirty="0" smtClean="0">
                          <a:latin typeface="微軟正黑體" panose="020B0604030504040204" pitchFamily="34" charset="-120"/>
                          <a:ea typeface="微軟正黑體" panose="020B0604030504040204" pitchFamily="34" charset="-120"/>
                        </a:rPr>
                        <a:t>基因重組</a:t>
                      </a:r>
                      <a:endParaRPr lang="zh-TW" altLang="en-US" sz="1600" b="1" i="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CC"/>
                    </a:solidFill>
                  </a:tcPr>
                </a:tc>
              </a:tr>
              <a:tr h="860872">
                <a:tc>
                  <a:txBody>
                    <a:bodyPr/>
                    <a:lstStyle/>
                    <a:p>
                      <a:endParaRPr lang="zh-TW" altLang="en-US" sz="1600" b="1" i="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8009">
                <a:tc>
                  <a:txBody>
                    <a:bodyPr/>
                    <a:lstStyle/>
                    <a:p>
                      <a:r>
                        <a:rPr lang="en-US" altLang="zh-TW" sz="1600" b="1" i="0" dirty="0" smtClean="0">
                          <a:latin typeface="微軟正黑體" panose="020B0604030504040204" pitchFamily="34" charset="-120"/>
                          <a:ea typeface="微軟正黑體" panose="020B0604030504040204" pitchFamily="34" charset="-120"/>
                        </a:rPr>
                        <a:t>18</a:t>
                      </a:r>
                      <a:r>
                        <a:rPr lang="zh-TW" altLang="en-US" sz="1600" b="1" i="0" dirty="0" smtClean="0">
                          <a:latin typeface="微軟正黑體" panose="020B0604030504040204" pitchFamily="34" charset="-120"/>
                          <a:ea typeface="微軟正黑體" panose="020B0604030504040204" pitchFamily="34" charset="-120"/>
                        </a:rPr>
                        <a:t>歲以上</a:t>
                      </a:r>
                      <a:endParaRPr lang="zh-TW" altLang="en-US" sz="1600" b="1" i="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7775">
                <a:tc>
                  <a:txBody>
                    <a:bodyPr/>
                    <a:lstStyle/>
                    <a:p>
                      <a:r>
                        <a:rPr lang="en-US" altLang="zh-TW" sz="1600" b="1" i="0" dirty="0" smtClean="0">
                          <a:latin typeface="微軟正黑體" panose="020B0604030504040204" pitchFamily="34" charset="-120"/>
                          <a:ea typeface="微軟正黑體" panose="020B0604030504040204" pitchFamily="34" charset="-120"/>
                        </a:rPr>
                        <a:t>4</a:t>
                      </a:r>
                      <a:r>
                        <a:rPr lang="zh-TW" altLang="en-US" sz="1600" b="1" i="0" dirty="0" smtClean="0">
                          <a:latin typeface="微軟正黑體" panose="020B0604030504040204" pitchFamily="34" charset="-120"/>
                          <a:ea typeface="微軟正黑體" panose="020B0604030504040204" pitchFamily="34" charset="-120"/>
                        </a:rPr>
                        <a:t>價</a:t>
                      </a:r>
                      <a:r>
                        <a:rPr lang="en-US" altLang="zh-TW" sz="1600" b="1" i="0" dirty="0" smtClean="0">
                          <a:latin typeface="微軟正黑體" panose="020B0604030504040204" pitchFamily="34" charset="-120"/>
                          <a:ea typeface="微軟正黑體" panose="020B0604030504040204" pitchFamily="34" charset="-120"/>
                        </a:rPr>
                        <a:t>(2A2B)</a:t>
                      </a:r>
                      <a:endParaRPr lang="zh-TW" altLang="en-US" sz="1600" b="1" i="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9446">
                <a:tc>
                  <a:txBody>
                    <a:bodyPr/>
                    <a:lstStyle/>
                    <a:p>
                      <a:r>
                        <a:rPr lang="zh-TW" altLang="en-US" sz="1600" b="1" i="0" dirty="0" smtClean="0">
                          <a:latin typeface="微軟正黑體" panose="020B0604030504040204" pitchFamily="34" charset="-120"/>
                          <a:ea typeface="微軟正黑體" panose="020B0604030504040204" pitchFamily="34" charset="-120"/>
                        </a:rPr>
                        <a:t>專案進口</a:t>
                      </a:r>
                      <a:endParaRPr lang="zh-TW" altLang="en-US" sz="1600" b="1" i="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CC"/>
                    </a:solidFill>
                  </a:tcPr>
                </a:tc>
              </a:tr>
              <a:tr h="370260">
                <a:tc>
                  <a:txBody>
                    <a:bodyPr/>
                    <a:lstStyle/>
                    <a:p>
                      <a:r>
                        <a:rPr lang="zh-TW" altLang="en-US" sz="1600" b="1" i="0" baseline="0" dirty="0" smtClean="0">
                          <a:latin typeface="微軟正黑體" panose="020B0604030504040204" pitchFamily="34" charset="-120"/>
                          <a:ea typeface="微軟正黑體" panose="020B0604030504040204" pitchFamily="34" charset="-120"/>
                        </a:rPr>
                        <a:t>公費</a:t>
                      </a:r>
                      <a:endParaRPr lang="en-US" altLang="zh-TW" sz="1600" b="1" i="0" baseline="0" dirty="0" smtClean="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2241"/>
          <a:stretch/>
        </p:blipFill>
        <p:spPr bwMode="auto">
          <a:xfrm>
            <a:off x="7981815" y="1849409"/>
            <a:ext cx="1034889" cy="448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7981815" y="2564436"/>
            <a:ext cx="981359" cy="369332"/>
          </a:xfrm>
          <a:prstGeom prst="rect">
            <a:avLst/>
          </a:prstGeom>
        </p:spPr>
        <p:txBody>
          <a:bodyPr wrap="none">
            <a:spAutoFit/>
          </a:bodyPr>
          <a:lstStyle/>
          <a:p>
            <a:pPr>
              <a:defRPr/>
            </a:pPr>
            <a:r>
              <a:rPr lang="en-US" altLang="zh-TW" dirty="0" err="1">
                <a:solidFill>
                  <a:schemeClr val="dk1"/>
                </a:solidFill>
                <a:latin typeface="微軟正黑體" panose="020B0604030504040204" pitchFamily="34" charset="-120"/>
                <a:ea typeface="微軟正黑體" panose="020B0604030504040204" pitchFamily="34" charset="-120"/>
              </a:rPr>
              <a:t>Flublok</a:t>
            </a:r>
            <a:endParaRPr lang="zh-TW" altLang="en-US" dirty="0">
              <a:latin typeface="微軟正黑體" panose="020B0604030504040204" pitchFamily="34" charset="-120"/>
              <a:ea typeface="微軟正黑體" panose="020B0604030504040204" pitchFamily="34" charset="-120"/>
            </a:endParaRPr>
          </a:p>
        </p:txBody>
      </p:sp>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279" t="68605" r="72588" b="13151"/>
          <a:stretch/>
        </p:blipFill>
        <p:spPr bwMode="auto">
          <a:xfrm>
            <a:off x="8014001" y="3724022"/>
            <a:ext cx="910665" cy="692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6444208" y="1188163"/>
            <a:ext cx="1107996" cy="369332"/>
          </a:xfrm>
          <a:prstGeom prst="rect">
            <a:avLst/>
          </a:prstGeom>
          <a:solidFill>
            <a:schemeClr val="bg1"/>
          </a:solidFill>
        </p:spPr>
        <p:txBody>
          <a:bodyPr wrap="none" rtlCol="0">
            <a:spAutoFit/>
          </a:bodyPr>
          <a:lstStyle/>
          <a:p>
            <a:r>
              <a:rPr lang="zh-TW" altLang="en-US" b="1" dirty="0" smtClean="0">
                <a:latin typeface="微軟正黑體" panose="020B0604030504040204" pitchFamily="34" charset="-120"/>
                <a:ea typeface="微軟正黑體" panose="020B0604030504040204" pitchFamily="34" charset="-120"/>
              </a:rPr>
              <a:t>台灣東洋</a:t>
            </a:r>
            <a:endParaRPr lang="zh-TW" altLang="en-US"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9086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3992157413"/>
              </p:ext>
            </p:extLst>
          </p:nvPr>
        </p:nvGraphicFramePr>
        <p:xfrm>
          <a:off x="0" y="1"/>
          <a:ext cx="9144000" cy="6979595"/>
        </p:xfrm>
        <a:graphic>
          <a:graphicData uri="http://schemas.openxmlformats.org/drawingml/2006/table">
            <a:tbl>
              <a:tblPr firstRow="1" bandRow="1">
                <a:tableStyleId>{5C22544A-7EE6-4342-B048-85BDC9FD1C3A}</a:tableStyleId>
              </a:tblPr>
              <a:tblGrid>
                <a:gridCol w="1474838"/>
                <a:gridCol w="7669162"/>
              </a:tblGrid>
              <a:tr h="1608247">
                <a:tc>
                  <a:txBody>
                    <a:bodyPr/>
                    <a:lstStyle/>
                    <a:p>
                      <a:r>
                        <a:rPr lang="zh-TW" altLang="en-US" dirty="0" smtClean="0">
                          <a:solidFill>
                            <a:schemeClr val="tx1"/>
                          </a:solidFill>
                          <a:latin typeface="微軟正黑體" panose="020B0604030504040204" pitchFamily="34" charset="-120"/>
                          <a:ea typeface="微軟正黑體" panose="020B0604030504040204" pitchFamily="34" charset="-120"/>
                        </a:rPr>
                        <a:t>外觀照片</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zh-TW" altLang="en-US" sz="2500" dirty="0" smtClean="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2500" b="1" dirty="0" smtClean="0">
                          <a:solidFill>
                            <a:schemeClr val="accent6">
                              <a:lumMod val="50000"/>
                            </a:schemeClr>
                          </a:solidFill>
                          <a:effectLst>
                            <a:outerShdw blurRad="38100" dist="38100" dir="2700000" algn="tl">
                              <a:srgbClr val="000000">
                                <a:alpha val="43137"/>
                              </a:srgbClr>
                            </a:outerShdw>
                          </a:effectLst>
                        </a:rPr>
                        <a:t>Egg-based vaccine </a:t>
                      </a:r>
                      <a:endParaRPr lang="zh-TW" altLang="en-US" sz="2500"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a:lnB w="12700" cap="flat" cmpd="sng" algn="ctr">
                      <a:solidFill>
                        <a:schemeClr val="tx1"/>
                      </a:solidFill>
                      <a:prstDash val="solid"/>
                      <a:round/>
                      <a:headEnd type="none" w="med" len="med"/>
                      <a:tailEnd type="none" w="med" len="med"/>
                    </a:lnB>
                    <a:solidFill>
                      <a:schemeClr val="accent6">
                        <a:lumMod val="40000"/>
                        <a:lumOff val="60000"/>
                      </a:schemeClr>
                    </a:solidFill>
                  </a:tcPr>
                </a:tc>
              </a:tr>
              <a:tr h="452836">
                <a:tc>
                  <a:txBody>
                    <a:bodyPr/>
                    <a:lstStyle/>
                    <a:p>
                      <a:r>
                        <a:rPr lang="zh-TW" altLang="en-US" dirty="0" smtClean="0">
                          <a:solidFill>
                            <a:schemeClr val="tx1"/>
                          </a:solidFill>
                          <a:latin typeface="微軟正黑體" panose="020B0604030504040204" pitchFamily="34" charset="-120"/>
                          <a:ea typeface="微軟正黑體" panose="020B0604030504040204" pitchFamily="34" charset="-120"/>
                        </a:rPr>
                        <a:t>中文品名</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伏適流</a:t>
                      </a:r>
                      <a:endParaRPr lang="zh-TW" altLang="en-US" b="1"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452836">
                <a:tc>
                  <a:txBody>
                    <a:bodyPr/>
                    <a:lstStyle/>
                    <a:p>
                      <a:r>
                        <a:rPr lang="zh-TW" altLang="en-US" dirty="0" smtClean="0">
                          <a:solidFill>
                            <a:schemeClr val="tx1"/>
                          </a:solidFill>
                          <a:latin typeface="微軟正黑體" panose="020B0604030504040204" pitchFamily="34" charset="-120"/>
                          <a:ea typeface="微軟正黑體" panose="020B0604030504040204" pitchFamily="34" charset="-120"/>
                        </a:rPr>
                        <a:t>英文品名</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err="1" smtClean="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Fluarix</a:t>
                      </a:r>
                      <a:r>
                        <a:rPr lang="en-US" altLang="zh-TW" sz="1800" b="1" dirty="0" smtClean="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Tetra 0.5mL/Syringe</a:t>
                      </a:r>
                      <a:endParaRPr lang="zh-TW" altLang="en-US" b="1"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411024">
                <a:tc>
                  <a:txBody>
                    <a:bodyPr/>
                    <a:lstStyle/>
                    <a:p>
                      <a:r>
                        <a:rPr lang="zh-TW" altLang="en-US" dirty="0" smtClean="0">
                          <a:solidFill>
                            <a:schemeClr val="tx1"/>
                          </a:solidFill>
                          <a:latin typeface="微軟正黑體" panose="020B0604030504040204" pitchFamily="34" charset="-120"/>
                          <a:ea typeface="微軟正黑體" panose="020B0604030504040204" pitchFamily="34" charset="-120"/>
                        </a:rPr>
                        <a:t>廠牌名稱</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TW" altLang="en-US" sz="1800" dirty="0" smtClean="0">
                          <a:solidFill>
                            <a:schemeClr val="tx1"/>
                          </a:solidFill>
                          <a:latin typeface="微軟正黑體" panose="020B0604030504040204" pitchFamily="34" charset="-120"/>
                          <a:ea typeface="微軟正黑體" panose="020B0604030504040204" pitchFamily="34" charset="-120"/>
                        </a:rPr>
                        <a:t>葛蘭素史克</a:t>
                      </a:r>
                      <a:r>
                        <a:rPr lang="en-US" altLang="zh-TW" sz="1800" dirty="0" smtClean="0">
                          <a:solidFill>
                            <a:schemeClr val="tx1"/>
                          </a:solidFill>
                          <a:latin typeface="微軟正黑體" panose="020B0604030504040204" pitchFamily="34" charset="-120"/>
                          <a:ea typeface="微軟正黑體" panose="020B0604030504040204" pitchFamily="34" charset="-120"/>
                        </a:rPr>
                        <a:t>(GSK)</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254332">
                <a:tc>
                  <a:txBody>
                    <a:bodyPr/>
                    <a:lstStyle/>
                    <a:p>
                      <a:r>
                        <a:rPr lang="zh-TW" altLang="en-US" dirty="0" smtClean="0">
                          <a:solidFill>
                            <a:schemeClr val="tx1"/>
                          </a:solidFill>
                          <a:latin typeface="微軟正黑體" panose="020B0604030504040204" pitchFamily="34" charset="-120"/>
                          <a:ea typeface="微軟正黑體" panose="020B0604030504040204" pitchFamily="34" charset="-120"/>
                        </a:rPr>
                        <a:t>成分含量</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altLang="zh-TW" sz="1800" dirty="0" smtClean="0">
                          <a:solidFill>
                            <a:schemeClr val="tx1"/>
                          </a:solidFill>
                          <a:latin typeface="微軟正黑體" panose="020B0604030504040204" pitchFamily="34" charset="-120"/>
                          <a:ea typeface="微軟正黑體" panose="020B0604030504040204" pitchFamily="34" charset="-120"/>
                        </a:rPr>
                        <a:t>A/Victoria/2570/2019 (H1N1)pdm09-like virus</a:t>
                      </a:r>
                      <a:r>
                        <a:rPr lang="zh-TW" altLang="zh-TW" sz="1800" dirty="0" smtClean="0">
                          <a:solidFill>
                            <a:schemeClr val="tx1"/>
                          </a:solidFill>
                          <a:latin typeface="微軟正黑體" panose="020B0604030504040204" pitchFamily="34" charset="-120"/>
                          <a:ea typeface="微軟正黑體" panose="020B0604030504040204" pitchFamily="34" charset="-120"/>
                        </a:rPr>
                        <a:t>；</a:t>
                      </a:r>
                    </a:p>
                    <a:p>
                      <a:r>
                        <a:rPr lang="en-US" altLang="zh-TW" sz="1800" dirty="0" smtClean="0">
                          <a:solidFill>
                            <a:schemeClr val="tx1"/>
                          </a:solidFill>
                          <a:latin typeface="微軟正黑體" panose="020B0604030504040204" pitchFamily="34" charset="-120"/>
                          <a:ea typeface="微軟正黑體" panose="020B0604030504040204" pitchFamily="34" charset="-120"/>
                        </a:rPr>
                        <a:t>A/Darwin/9/2021 (H3N2)-like virus</a:t>
                      </a:r>
                      <a:r>
                        <a:rPr lang="zh-TW" altLang="zh-TW" sz="1800" dirty="0" smtClean="0">
                          <a:solidFill>
                            <a:schemeClr val="tx1"/>
                          </a:solidFill>
                          <a:latin typeface="微軟正黑體" panose="020B0604030504040204" pitchFamily="34" charset="-120"/>
                          <a:ea typeface="微軟正黑體" panose="020B0604030504040204" pitchFamily="34" charset="-120"/>
                        </a:rPr>
                        <a:t>；</a:t>
                      </a:r>
                    </a:p>
                    <a:p>
                      <a:r>
                        <a:rPr lang="en-US" altLang="zh-TW" sz="1800" dirty="0" smtClean="0">
                          <a:solidFill>
                            <a:schemeClr val="tx1"/>
                          </a:solidFill>
                          <a:latin typeface="微軟正黑體" panose="020B0604030504040204" pitchFamily="34" charset="-120"/>
                          <a:ea typeface="微軟正黑體" panose="020B0604030504040204" pitchFamily="34" charset="-120"/>
                        </a:rPr>
                        <a:t>B/Austria/1359417/2021 (B/Victoria lineage)-like virus</a:t>
                      </a:r>
                      <a:r>
                        <a:rPr lang="zh-TW" altLang="zh-TW" sz="1800" dirty="0" smtClean="0">
                          <a:solidFill>
                            <a:schemeClr val="tx1"/>
                          </a:solidFill>
                          <a:latin typeface="微軟正黑體" panose="020B0604030504040204" pitchFamily="34" charset="-120"/>
                          <a:ea typeface="微軟正黑體" panose="020B0604030504040204" pitchFamily="34" charset="-120"/>
                        </a:rPr>
                        <a:t>；</a:t>
                      </a:r>
                    </a:p>
                    <a:p>
                      <a:r>
                        <a:rPr lang="en-US" altLang="zh-TW" sz="1800" dirty="0" smtClean="0">
                          <a:solidFill>
                            <a:schemeClr val="tx1"/>
                          </a:solidFill>
                          <a:latin typeface="微軟正黑體" panose="020B0604030504040204" pitchFamily="34" charset="-120"/>
                          <a:ea typeface="微軟正黑體" panose="020B0604030504040204" pitchFamily="34" charset="-120"/>
                        </a:rPr>
                        <a:t>B/Phuket/3073/2013 (B/Yamagata lineage)-like virus</a:t>
                      </a:r>
                      <a:r>
                        <a:rPr lang="zh-TW" altLang="zh-TW" sz="1800" dirty="0" smtClean="0">
                          <a:solidFill>
                            <a:schemeClr val="tx1"/>
                          </a:solidFill>
                          <a:latin typeface="微軟正黑體" panose="020B0604030504040204" pitchFamily="34" charset="-120"/>
                          <a:ea typeface="微軟正黑體" panose="020B0604030504040204" pitchFamily="34" charset="-120"/>
                        </a:rPr>
                        <a:t>。</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648072">
                <a:tc>
                  <a:txBody>
                    <a:bodyPr/>
                    <a:lstStyle/>
                    <a:p>
                      <a:r>
                        <a:rPr lang="zh-TW" altLang="en-US" dirty="0" smtClean="0">
                          <a:solidFill>
                            <a:schemeClr val="tx1"/>
                          </a:solidFill>
                          <a:latin typeface="微軟正黑體" panose="020B0604030504040204" pitchFamily="34" charset="-120"/>
                          <a:ea typeface="微軟正黑體" panose="020B0604030504040204" pitchFamily="34" charset="-120"/>
                        </a:rPr>
                        <a:t>適應症</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TW" altLang="en-US" dirty="0" smtClean="0">
                          <a:solidFill>
                            <a:schemeClr val="tx1"/>
                          </a:solidFill>
                          <a:latin typeface="微軟正黑體" panose="020B0604030504040204" pitchFamily="34" charset="-120"/>
                          <a:ea typeface="微軟正黑體" panose="020B0604030504040204" pitchFamily="34" charset="-120"/>
                        </a:rPr>
                        <a:t>適用於成人及 </a:t>
                      </a:r>
                      <a:r>
                        <a:rPr lang="en-US" altLang="zh-TW" dirty="0" smtClean="0">
                          <a:solidFill>
                            <a:srgbClr val="FF0000"/>
                          </a:solidFill>
                          <a:latin typeface="微軟正黑體" panose="020B0604030504040204" pitchFamily="34" charset="-120"/>
                          <a:ea typeface="微軟正黑體" panose="020B0604030504040204" pitchFamily="34" charset="-120"/>
                        </a:rPr>
                        <a:t>6 </a:t>
                      </a:r>
                      <a:r>
                        <a:rPr lang="zh-TW" altLang="en-US" dirty="0" smtClean="0">
                          <a:solidFill>
                            <a:srgbClr val="FF0000"/>
                          </a:solidFill>
                          <a:latin typeface="微軟正黑體" panose="020B0604030504040204" pitchFamily="34" charset="-120"/>
                          <a:ea typeface="微軟正黑體" panose="020B0604030504040204" pitchFamily="34" charset="-120"/>
                        </a:rPr>
                        <a:t>個月</a:t>
                      </a:r>
                      <a:r>
                        <a:rPr lang="zh-TW" altLang="en-US" dirty="0" smtClean="0">
                          <a:solidFill>
                            <a:schemeClr val="tx1"/>
                          </a:solidFill>
                          <a:latin typeface="微軟正黑體" panose="020B0604030504040204" pitchFamily="34" charset="-120"/>
                          <a:ea typeface="微軟正黑體" panose="020B0604030504040204" pitchFamily="34" charset="-120"/>
                        </a:rPr>
                        <a:t>以上之兒童的主動免疫接種， 藉以預防此疫苗所涵蓋之 </a:t>
                      </a:r>
                      <a:r>
                        <a:rPr lang="en-US" altLang="zh-TW" dirty="0" smtClean="0">
                          <a:solidFill>
                            <a:schemeClr val="tx1"/>
                          </a:solidFill>
                          <a:latin typeface="微軟正黑體" panose="020B0604030504040204" pitchFamily="34" charset="-120"/>
                          <a:ea typeface="微軟正黑體" panose="020B0604030504040204" pitchFamily="34" charset="-120"/>
                        </a:rPr>
                        <a:t>A </a:t>
                      </a:r>
                      <a:r>
                        <a:rPr lang="zh-TW" altLang="en-US" dirty="0" smtClean="0">
                          <a:solidFill>
                            <a:schemeClr val="tx1"/>
                          </a:solidFill>
                          <a:latin typeface="微軟正黑體" panose="020B0604030504040204" pitchFamily="34" charset="-120"/>
                          <a:ea typeface="微軟正黑體" panose="020B0604030504040204" pitchFamily="34" charset="-120"/>
                        </a:rPr>
                        <a:t>型與 </a:t>
                      </a:r>
                      <a:r>
                        <a:rPr lang="en-US" altLang="zh-TW" dirty="0" smtClean="0">
                          <a:solidFill>
                            <a:schemeClr val="tx1"/>
                          </a:solidFill>
                          <a:latin typeface="微軟正黑體" panose="020B0604030504040204" pitchFamily="34" charset="-120"/>
                          <a:ea typeface="微軟正黑體" panose="020B0604030504040204" pitchFamily="34" charset="-120"/>
                        </a:rPr>
                        <a:t>B </a:t>
                      </a:r>
                      <a:r>
                        <a:rPr lang="zh-TW" altLang="en-US" dirty="0" smtClean="0">
                          <a:solidFill>
                            <a:schemeClr val="tx1"/>
                          </a:solidFill>
                          <a:latin typeface="微軟正黑體" panose="020B0604030504040204" pitchFamily="34" charset="-120"/>
                          <a:ea typeface="微軟正黑體" panose="020B0604030504040204" pitchFamily="34" charset="-120"/>
                        </a:rPr>
                        <a:t>型流感病毒所引起的流感相關疾病。</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76064">
                <a:tc>
                  <a:txBody>
                    <a:bodyPr/>
                    <a:lstStyle/>
                    <a:p>
                      <a:r>
                        <a:rPr lang="zh-TW" altLang="en-US" dirty="0" smtClean="0">
                          <a:solidFill>
                            <a:schemeClr val="tx1"/>
                          </a:solidFill>
                          <a:latin typeface="微軟正黑體" panose="020B0604030504040204" pitchFamily="34" charset="-120"/>
                          <a:ea typeface="微軟正黑體" panose="020B0604030504040204" pitchFamily="34" charset="-120"/>
                        </a:rPr>
                        <a:t>用法用量</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TW" altLang="en-US" dirty="0" smtClean="0">
                          <a:solidFill>
                            <a:schemeClr val="tx1"/>
                          </a:solidFill>
                          <a:latin typeface="微軟正黑體" panose="020B0604030504040204" pitchFamily="34" charset="-120"/>
                          <a:ea typeface="微軟正黑體" panose="020B0604030504040204" pitchFamily="34" charset="-120"/>
                        </a:rPr>
                        <a:t>僅供肌肉注射，成人及</a:t>
                      </a:r>
                      <a:r>
                        <a:rPr lang="en-US" altLang="zh-TW" dirty="0" smtClean="0">
                          <a:solidFill>
                            <a:schemeClr val="tx1"/>
                          </a:solidFill>
                          <a:latin typeface="微軟正黑體" panose="020B0604030504040204" pitchFamily="34" charset="-120"/>
                          <a:ea typeface="微軟正黑體" panose="020B0604030504040204" pitchFamily="34" charset="-120"/>
                        </a:rPr>
                        <a:t>9</a:t>
                      </a:r>
                      <a:r>
                        <a:rPr lang="zh-TW" altLang="en-US" dirty="0" smtClean="0">
                          <a:solidFill>
                            <a:schemeClr val="tx1"/>
                          </a:solidFill>
                          <a:latin typeface="微軟正黑體" panose="020B0604030504040204" pitchFamily="34" charset="-120"/>
                          <a:ea typeface="微軟正黑體" panose="020B0604030504040204" pitchFamily="34" charset="-120"/>
                        </a:rPr>
                        <a:t>歲以上兒童：</a:t>
                      </a:r>
                      <a:r>
                        <a:rPr lang="en-US" altLang="zh-TW" dirty="0" smtClean="0">
                          <a:solidFill>
                            <a:schemeClr val="tx1"/>
                          </a:solidFill>
                          <a:latin typeface="微軟正黑體" panose="020B0604030504040204" pitchFamily="34" charset="-120"/>
                          <a:ea typeface="微軟正黑體" panose="020B0604030504040204" pitchFamily="34" charset="-120"/>
                        </a:rPr>
                        <a:t>0.5ml</a:t>
                      </a:r>
                    </a:p>
                    <a:p>
                      <a:r>
                        <a:rPr lang="zh-TW" altLang="en-US" dirty="0" smtClean="0">
                          <a:solidFill>
                            <a:schemeClr val="tx1"/>
                          </a:solidFill>
                          <a:latin typeface="微軟正黑體" panose="020B0604030504040204" pitchFamily="34" charset="-120"/>
                          <a:ea typeface="微軟正黑體" panose="020B0604030504040204" pitchFamily="34" charset="-120"/>
                        </a:rPr>
                        <a:t>未曾</a:t>
                      </a:r>
                      <a:r>
                        <a:rPr lang="zh-TW" altLang="en-US" dirty="0" smtClean="0">
                          <a:solidFill>
                            <a:schemeClr val="tx1"/>
                          </a:solidFill>
                          <a:latin typeface="微軟正黑體" panose="020B0604030504040204" pitchFamily="34" charset="-120"/>
                          <a:ea typeface="微軟正黑體" panose="020B0604030504040204" pitchFamily="34" charset="-120"/>
                        </a:rPr>
                        <a:t>接種過之</a:t>
                      </a:r>
                      <a:r>
                        <a:rPr lang="en-US" altLang="zh-TW" dirty="0" smtClean="0">
                          <a:solidFill>
                            <a:schemeClr val="tx1"/>
                          </a:solidFill>
                          <a:latin typeface="微軟正黑體" panose="020B0604030504040204" pitchFamily="34" charset="-120"/>
                          <a:ea typeface="微軟正黑體" panose="020B0604030504040204" pitchFamily="34" charset="-120"/>
                        </a:rPr>
                        <a:t>3~</a:t>
                      </a:r>
                      <a:r>
                        <a:rPr lang="zh-TW" altLang="en-US" dirty="0" smtClean="0">
                          <a:solidFill>
                            <a:schemeClr val="tx1"/>
                          </a:solidFill>
                          <a:latin typeface="微軟正黑體" panose="020B0604030504040204" pitchFamily="34" charset="-120"/>
                          <a:ea typeface="微軟正黑體" panose="020B0604030504040204" pitchFamily="34" charset="-120"/>
                        </a:rPr>
                        <a:t>未滿</a:t>
                      </a:r>
                      <a:r>
                        <a:rPr lang="en-US" altLang="zh-TW" dirty="0" smtClean="0">
                          <a:solidFill>
                            <a:schemeClr val="tx1"/>
                          </a:solidFill>
                          <a:latin typeface="微軟正黑體" panose="020B0604030504040204" pitchFamily="34" charset="-120"/>
                          <a:ea typeface="微軟正黑體" panose="020B0604030504040204" pitchFamily="34" charset="-120"/>
                        </a:rPr>
                        <a:t>9</a:t>
                      </a:r>
                      <a:r>
                        <a:rPr lang="zh-TW" altLang="en-US" dirty="0" smtClean="0">
                          <a:solidFill>
                            <a:schemeClr val="tx1"/>
                          </a:solidFill>
                          <a:latin typeface="微軟正黑體" panose="020B0604030504040204" pitchFamily="34" charset="-120"/>
                          <a:ea typeface="微軟正黑體" panose="020B0604030504040204" pitchFamily="34" charset="-120"/>
                        </a:rPr>
                        <a:t>歲兒童，應間隔四週接種第二劑。</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471730">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懷孕分級</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altLang="zh-TW" dirty="0" smtClean="0">
                          <a:solidFill>
                            <a:schemeClr val="tx1"/>
                          </a:solidFill>
                          <a:latin typeface="微軟正黑體" panose="020B0604030504040204" pitchFamily="34" charset="-120"/>
                          <a:ea typeface="微軟正黑體" panose="020B0604030504040204" pitchFamily="34" charset="-120"/>
                        </a:rPr>
                        <a:t>B</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400358">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副作用</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TW" altLang="en-US" dirty="0" smtClean="0">
                          <a:solidFill>
                            <a:schemeClr val="tx1"/>
                          </a:solidFill>
                          <a:latin typeface="微軟正黑體" panose="020B0604030504040204" pitchFamily="34" charset="-120"/>
                          <a:ea typeface="微軟正黑體" panose="020B0604030504040204" pitchFamily="34" charset="-120"/>
                        </a:rPr>
                        <a:t>注射部位疼痛、疲倦、頭痛、肌肉酸痛、發燒</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452836">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注意事項</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對雞蛋（卵清蛋白、雞肉蛋白）、</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formaldehyde, gentamicin </a:t>
                      </a:r>
                      <a:r>
                        <a:rPr lang="en-US" altLang="zh-TW" sz="1800" b="0" i="0" kern="1200" dirty="0" err="1" smtClean="0">
                          <a:solidFill>
                            <a:schemeClr val="dk1"/>
                          </a:solidFill>
                          <a:effectLst/>
                          <a:latin typeface="微軟正黑體" panose="020B0604030504040204" pitchFamily="34" charset="-120"/>
                          <a:ea typeface="微軟正黑體" panose="020B0604030504040204" pitchFamily="34" charset="-120"/>
                          <a:cs typeface="+mn-cs"/>
                        </a:rPr>
                        <a:t>sulphate</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 </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 sodium </a:t>
                      </a:r>
                      <a:r>
                        <a:rPr lang="en-US" altLang="zh-TW" sz="1800" b="0" i="0" kern="1200" dirty="0" err="1" smtClean="0">
                          <a:solidFill>
                            <a:schemeClr val="dk1"/>
                          </a:solidFill>
                          <a:effectLst/>
                          <a:latin typeface="微軟正黑體" panose="020B0604030504040204" pitchFamily="34" charset="-120"/>
                          <a:ea typeface="微軟正黑體" panose="020B0604030504040204" pitchFamily="34" charset="-120"/>
                          <a:cs typeface="+mn-cs"/>
                        </a:rPr>
                        <a:t>deoxycholate</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脫氧膽酸鈉</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sz="1800" b="0" i="0" kern="1200" baseline="0" dirty="0" smtClean="0">
                          <a:solidFill>
                            <a:schemeClr val="dk1"/>
                          </a:solidFill>
                          <a:effectLst/>
                          <a:latin typeface="微軟正黑體" panose="020B0604030504040204" pitchFamily="34" charset="-120"/>
                          <a:ea typeface="微軟正黑體" panose="020B0604030504040204" pitchFamily="34" charset="-120"/>
                          <a:cs typeface="+mn-cs"/>
                        </a:rPr>
                        <a:t> </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過敏者禁止使用。</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959" t="9254" r="6268" b="13735"/>
          <a:stretch/>
        </p:blipFill>
        <p:spPr bwMode="auto">
          <a:xfrm>
            <a:off x="1880207" y="132566"/>
            <a:ext cx="2016224" cy="1424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78858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err="1">
                <a:solidFill>
                  <a:srgbClr val="92D05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Fluarix</a:t>
            </a:r>
            <a:r>
              <a:rPr lang="en-US" altLang="zh-TW" b="1" dirty="0">
                <a:solidFill>
                  <a:srgbClr val="92D05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Tetra</a:t>
            </a:r>
            <a:r>
              <a:rPr lang="zh-TW" altLang="en-US" dirty="0" smtClean="0">
                <a:solidFill>
                  <a:srgbClr val="92D050"/>
                </a:solidFill>
                <a:latin typeface="微軟正黑體" panose="020B0604030504040204" pitchFamily="34" charset="-120"/>
                <a:ea typeface="微軟正黑體" panose="020B0604030504040204" pitchFamily="34" charset="-120"/>
              </a:rPr>
              <a:t>與其他疫苗併用</a:t>
            </a:r>
            <a:endParaRPr lang="zh-TW" altLang="en-US" dirty="0">
              <a:solidFill>
                <a:srgbClr val="92D050"/>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395536" y="1268760"/>
            <a:ext cx="8424936" cy="5184576"/>
          </a:xfrm>
          <a:solidFill>
            <a:schemeClr val="bg1"/>
          </a:solidFill>
        </p:spPr>
        <p:txBody>
          <a:bodyPr>
            <a:normAutofit fontScale="62500" lnSpcReduction="20000"/>
          </a:bodyPr>
          <a:lstStyle/>
          <a:p>
            <a:pPr>
              <a:lnSpc>
                <a:spcPct val="120000"/>
              </a:lnSpc>
            </a:pPr>
            <a:r>
              <a:rPr lang="zh-TW" altLang="en-US" sz="3500" b="1" u="sng" dirty="0">
                <a:solidFill>
                  <a:srgbClr val="0000FF"/>
                </a:solidFill>
                <a:latin typeface="微軟正黑體" panose="020B0604030504040204" pitchFamily="34" charset="-120"/>
                <a:ea typeface="微軟正黑體" panose="020B0604030504040204" pitchFamily="34" charset="-120"/>
              </a:rPr>
              <a:t>與肺炎球菌多醣疫苗同時給藥：</a:t>
            </a:r>
            <a:endParaRPr lang="zh-TW" altLang="en-US" sz="3500" dirty="0">
              <a:solidFill>
                <a:srgbClr val="0000FF"/>
              </a:solidFill>
              <a:latin typeface="微軟正黑體" panose="020B0604030504040204" pitchFamily="34" charset="-120"/>
              <a:ea typeface="微軟正黑體" panose="020B0604030504040204" pitchFamily="34" charset="-120"/>
            </a:endParaRPr>
          </a:p>
          <a:p>
            <a:pPr marL="0" indent="0">
              <a:lnSpc>
                <a:spcPct val="120000"/>
              </a:lnSpc>
              <a:buNone/>
            </a:pPr>
            <a:r>
              <a:rPr lang="zh-TW" altLang="en-US" dirty="0">
                <a:latin typeface="微軟正黑體" panose="020B0604030504040204" pitchFamily="34" charset="-120"/>
                <a:ea typeface="微軟正黑體" panose="020B0604030504040204" pitchFamily="34" charset="-120"/>
              </a:rPr>
              <a:t>在臨床研究 </a:t>
            </a:r>
            <a:r>
              <a:rPr lang="en-US" altLang="zh-TW" dirty="0">
                <a:latin typeface="微軟正黑體" panose="020B0604030504040204" pitchFamily="34" charset="-120"/>
                <a:ea typeface="微軟正黑體" panose="020B0604030504040204" pitchFamily="34" charset="-120"/>
              </a:rPr>
              <a:t>D-QIV-010 </a:t>
            </a:r>
            <a:r>
              <a:rPr lang="zh-TW" altLang="en-US" dirty="0">
                <a:latin typeface="微軟正黑體" panose="020B0604030504040204" pitchFamily="34" charset="-120"/>
                <a:ea typeface="微軟正黑體" panose="020B0604030504040204" pitchFamily="34" charset="-120"/>
              </a:rPr>
              <a:t>中</a:t>
            </a:r>
            <a:r>
              <a:rPr lang="zh-TW" altLang="en-US" dirty="0" smtClean="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356 </a:t>
            </a:r>
            <a:r>
              <a:rPr lang="zh-TW" altLang="en-US" dirty="0">
                <a:latin typeface="微軟正黑體" panose="020B0604030504040204" pitchFamily="34" charset="-120"/>
                <a:ea typeface="微軟正黑體" panose="020B0604030504040204" pitchFamily="34" charset="-120"/>
              </a:rPr>
              <a:t>名 </a:t>
            </a:r>
            <a:r>
              <a:rPr lang="en-US" altLang="zh-TW" dirty="0">
                <a:latin typeface="微軟正黑體" panose="020B0604030504040204" pitchFamily="34" charset="-120"/>
                <a:ea typeface="微軟正黑體" panose="020B0604030504040204" pitchFamily="34" charset="-120"/>
              </a:rPr>
              <a:t>50 </a:t>
            </a:r>
            <a:r>
              <a:rPr lang="zh-TW" altLang="en-US" dirty="0">
                <a:latin typeface="微軟正黑體" panose="020B0604030504040204" pitchFamily="34" charset="-120"/>
                <a:ea typeface="微軟正黑體" panose="020B0604030504040204" pitchFamily="34" charset="-120"/>
              </a:rPr>
              <a:t>歲以上有流感和肺炎球菌疾病並發症風險的成年人，受試者同時或單獨接受 </a:t>
            </a:r>
            <a:r>
              <a:rPr lang="en-US" altLang="zh-TW" dirty="0" err="1">
                <a:latin typeface="微軟正黑體" panose="020B0604030504040204" pitchFamily="34" charset="-120"/>
                <a:ea typeface="微軟正黑體" panose="020B0604030504040204" pitchFamily="34" charset="-120"/>
              </a:rPr>
              <a:t>Fluarix</a:t>
            </a:r>
            <a:r>
              <a:rPr lang="en-US" altLang="zh-TW" dirty="0">
                <a:latin typeface="微軟正黑體" panose="020B0604030504040204" pitchFamily="34" charset="-120"/>
                <a:ea typeface="微軟正黑體" panose="020B0604030504040204" pitchFamily="34" charset="-120"/>
              </a:rPr>
              <a:t> Tetra </a:t>
            </a:r>
            <a:r>
              <a:rPr lang="zh-TW" altLang="en-US" dirty="0">
                <a:latin typeface="微軟正黑體" panose="020B0604030504040204" pitchFamily="34" charset="-120"/>
                <a:ea typeface="微軟正黑體" panose="020B0604030504040204" pitchFamily="34" charset="-120"/>
              </a:rPr>
              <a:t>和 </a:t>
            </a:r>
            <a:r>
              <a:rPr lang="en-US" altLang="zh-TW" dirty="0">
                <a:latin typeface="微軟正黑體" panose="020B0604030504040204" pitchFamily="34" charset="-120"/>
                <a:ea typeface="微軟正黑體" panose="020B0604030504040204" pitchFamily="34" charset="-120"/>
              </a:rPr>
              <a:t>23 </a:t>
            </a:r>
            <a:r>
              <a:rPr lang="zh-TW" altLang="en-US" dirty="0">
                <a:latin typeface="微軟正黑體" panose="020B0604030504040204" pitchFamily="34" charset="-120"/>
                <a:ea typeface="微軟正黑體" panose="020B0604030504040204" pitchFamily="34" charset="-120"/>
              </a:rPr>
              <a:t>價肺炎球菌多醣疫苗 </a:t>
            </a:r>
            <a:r>
              <a:rPr lang="en-US" altLang="zh-TW" dirty="0">
                <a:latin typeface="微軟正黑體" panose="020B0604030504040204" pitchFamily="34" charset="-120"/>
                <a:ea typeface="微軟正黑體" panose="020B0604030504040204" pitchFamily="34" charset="-120"/>
              </a:rPr>
              <a:t>(PPV23)</a:t>
            </a:r>
            <a:r>
              <a:rPr lang="zh-TW" altLang="en-US" dirty="0">
                <a:latin typeface="微軟正黑體" panose="020B0604030504040204" pitchFamily="34" charset="-120"/>
                <a:ea typeface="微軟正黑體" panose="020B0604030504040204" pitchFamily="34" charset="-120"/>
              </a:rPr>
              <a:t>。對於在預先指定的初步分析中評估的 </a:t>
            </a:r>
            <a:r>
              <a:rPr lang="en-US" altLang="zh-TW" dirty="0">
                <a:latin typeface="微軟正黑體" panose="020B0604030504040204" pitchFamily="34" charset="-120"/>
                <a:ea typeface="微軟正黑體" panose="020B0604030504040204" pitchFamily="34" charset="-120"/>
              </a:rPr>
              <a:t>PPV23 </a:t>
            </a:r>
            <a:r>
              <a:rPr lang="zh-TW" altLang="en-US" dirty="0">
                <a:latin typeface="微軟正黑體" panose="020B0604030504040204" pitchFamily="34" charset="-120"/>
                <a:ea typeface="微軟正黑體" panose="020B0604030504040204" pitchFamily="34" charset="-120"/>
              </a:rPr>
              <a:t>中的所有四種 </a:t>
            </a:r>
            <a:r>
              <a:rPr lang="en-US" altLang="zh-TW" dirty="0" err="1">
                <a:latin typeface="微軟正黑體" panose="020B0604030504040204" pitchFamily="34" charset="-120"/>
                <a:ea typeface="微軟正黑體" panose="020B0604030504040204" pitchFamily="34" charset="-120"/>
              </a:rPr>
              <a:t>Fluarix</a:t>
            </a:r>
            <a:r>
              <a:rPr lang="en-US" altLang="zh-TW" dirty="0">
                <a:latin typeface="微軟正黑體" panose="020B0604030504040204" pitchFamily="34" charset="-120"/>
                <a:ea typeface="微軟正黑體" panose="020B0604030504040204" pitchFamily="34" charset="-120"/>
              </a:rPr>
              <a:t> Tetra </a:t>
            </a:r>
            <a:r>
              <a:rPr lang="zh-TW" altLang="en-US" dirty="0">
                <a:latin typeface="微軟正黑體" panose="020B0604030504040204" pitchFamily="34" charset="-120"/>
                <a:ea typeface="微軟正黑體" panose="020B0604030504040204" pitchFamily="34" charset="-120"/>
              </a:rPr>
              <a:t>疫苗株和六種肺炎球菌血清型（</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4</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7F</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14 </a:t>
            </a:r>
            <a:r>
              <a:rPr lang="zh-TW" altLang="en-US" dirty="0">
                <a:latin typeface="微軟正黑體" panose="020B0604030504040204" pitchFamily="34" charset="-120"/>
                <a:ea typeface="微軟正黑體" panose="020B0604030504040204" pitchFamily="34" charset="-120"/>
              </a:rPr>
              <a:t>和 </a:t>
            </a:r>
            <a:r>
              <a:rPr lang="en-US" altLang="zh-TW" dirty="0">
                <a:latin typeface="微軟正黑體" panose="020B0604030504040204" pitchFamily="34" charset="-120"/>
                <a:ea typeface="微軟正黑體" panose="020B0604030504040204" pitchFamily="34" charset="-120"/>
              </a:rPr>
              <a:t>19A</a:t>
            </a:r>
            <a:r>
              <a:rPr lang="zh-TW" altLang="en-US" dirty="0">
                <a:latin typeface="微軟正黑體" panose="020B0604030504040204" pitchFamily="34" charset="-120"/>
                <a:ea typeface="微軟正黑體" panose="020B0604030504040204" pitchFamily="34" charset="-120"/>
              </a:rPr>
              <a:t>），兩個治療組之間的免疫反應不差。基於對另外六種肺炎球菌疫苗血清型（</a:t>
            </a:r>
            <a:r>
              <a:rPr lang="en-US" altLang="zh-TW" dirty="0">
                <a:latin typeface="微軟正黑體" panose="020B0604030504040204" pitchFamily="34" charset="-120"/>
                <a:ea typeface="微軟正黑體" panose="020B0604030504040204" pitchFamily="34" charset="-120"/>
              </a:rPr>
              <a:t>5</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6B</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9V</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18C</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19F </a:t>
            </a:r>
            <a:r>
              <a:rPr lang="zh-TW" altLang="en-US" dirty="0">
                <a:latin typeface="微軟正黑體" panose="020B0604030504040204" pitchFamily="34" charset="-120"/>
                <a:ea typeface="微軟正黑體" panose="020B0604030504040204" pitchFamily="34" charset="-120"/>
              </a:rPr>
              <a:t>和 </a:t>
            </a:r>
            <a:r>
              <a:rPr lang="en-US" altLang="zh-TW" dirty="0">
                <a:latin typeface="微軟正黑體" panose="020B0604030504040204" pitchFamily="34" charset="-120"/>
                <a:ea typeface="微軟正黑體" panose="020B0604030504040204" pitchFamily="34" charset="-120"/>
              </a:rPr>
              <a:t>23F</a:t>
            </a:r>
            <a:r>
              <a:rPr lang="zh-TW" altLang="en-US" dirty="0">
                <a:latin typeface="微軟正黑體" panose="020B0604030504040204" pitchFamily="34" charset="-120"/>
                <a:ea typeface="微軟正黑體" panose="020B0604030504040204" pitchFamily="34" charset="-120"/>
              </a:rPr>
              <a:t>）的描述性分析，各組之間的免疫反應相當，</a:t>
            </a:r>
            <a:r>
              <a:rPr lang="en-US" altLang="zh-TW" dirty="0">
                <a:latin typeface="微軟正黑體" panose="020B0604030504040204" pitchFamily="34" charset="-120"/>
                <a:ea typeface="微軟正黑體" panose="020B0604030504040204" pitchFamily="34" charset="-120"/>
              </a:rPr>
              <a:t>91.7% </a:t>
            </a:r>
            <a:r>
              <a:rPr lang="zh-TW" altLang="en-US" dirty="0">
                <a:latin typeface="微軟正黑體" panose="020B0604030504040204" pitchFamily="34" charset="-120"/>
                <a:ea typeface="微軟正黑體" panose="020B0604030504040204" pitchFamily="34" charset="-120"/>
              </a:rPr>
              <a:t>至 </a:t>
            </a:r>
            <a:r>
              <a:rPr lang="en-US" altLang="zh-TW" dirty="0">
                <a:latin typeface="微軟正黑體" panose="020B0604030504040204" pitchFamily="34" charset="-120"/>
                <a:ea typeface="微軟正黑體" panose="020B0604030504040204" pitchFamily="34" charset="-120"/>
              </a:rPr>
              <a:t>100% </a:t>
            </a:r>
            <a:r>
              <a:rPr lang="zh-TW" altLang="en-US" dirty="0">
                <a:latin typeface="微軟正黑體" panose="020B0604030504040204" pitchFamily="34" charset="-120"/>
                <a:ea typeface="微軟正黑體" panose="020B0604030504040204" pitchFamily="34" charset="-120"/>
              </a:rPr>
              <a:t>和 </a:t>
            </a:r>
            <a:r>
              <a:rPr lang="en-US" altLang="zh-TW" dirty="0">
                <a:latin typeface="微軟正黑體" panose="020B0604030504040204" pitchFamily="34" charset="-120"/>
                <a:ea typeface="微軟正黑體" panose="020B0604030504040204" pitchFamily="34" charset="-120"/>
              </a:rPr>
              <a:t>90.7% </a:t>
            </a:r>
            <a:r>
              <a:rPr lang="zh-TW" altLang="en-US" dirty="0">
                <a:latin typeface="微軟正黑體" panose="020B0604030504040204" pitchFamily="34" charset="-120"/>
                <a:ea typeface="微軟正黑體" panose="020B0604030504040204" pitchFamily="34" charset="-120"/>
              </a:rPr>
              <a:t>至 </a:t>
            </a:r>
            <a:r>
              <a:rPr lang="en-US" altLang="zh-TW" dirty="0">
                <a:latin typeface="微軟正黑體" panose="020B0604030504040204" pitchFamily="34" charset="-120"/>
                <a:ea typeface="微軟正黑體" panose="020B0604030504040204" pitchFamily="34" charset="-120"/>
              </a:rPr>
              <a:t>100% </a:t>
            </a:r>
            <a:r>
              <a:rPr lang="zh-TW" altLang="en-US" dirty="0">
                <a:latin typeface="微軟正黑體" panose="020B0604030504040204" pitchFamily="34" charset="-120"/>
                <a:ea typeface="微軟正黑體" panose="020B0604030504040204" pitchFamily="34" charset="-120"/>
              </a:rPr>
              <a:t>的受試者獲得血清保護分別在單獨和同時給藥組中針對這些血清型的抗體水平。</a:t>
            </a:r>
          </a:p>
          <a:p>
            <a:pPr>
              <a:lnSpc>
                <a:spcPct val="120000"/>
              </a:lnSpc>
            </a:pPr>
            <a:r>
              <a:rPr lang="zh-TW" altLang="en-US" sz="3500" b="1" u="sng" dirty="0">
                <a:solidFill>
                  <a:srgbClr val="0000FF"/>
                </a:solidFill>
                <a:latin typeface="微軟正黑體" panose="020B0604030504040204" pitchFamily="34" charset="-120"/>
                <a:ea typeface="微軟正黑體" panose="020B0604030504040204" pitchFamily="34" charset="-120"/>
              </a:rPr>
              <a:t>與佐劑帶狀皰疹疫苗（</a:t>
            </a:r>
            <a:r>
              <a:rPr lang="en-US" altLang="zh-TW" sz="3500" b="1" u="sng" dirty="0" err="1">
                <a:solidFill>
                  <a:srgbClr val="0000FF"/>
                </a:solidFill>
                <a:latin typeface="微軟正黑體" panose="020B0604030504040204" pitchFamily="34" charset="-120"/>
                <a:ea typeface="微軟正黑體" panose="020B0604030504040204" pitchFamily="34" charset="-120"/>
              </a:rPr>
              <a:t>Shingrix</a:t>
            </a:r>
            <a:r>
              <a:rPr lang="zh-TW" altLang="en-US" sz="3500" b="1" u="sng" dirty="0">
                <a:solidFill>
                  <a:srgbClr val="0000FF"/>
                </a:solidFill>
                <a:latin typeface="微軟正黑體" panose="020B0604030504040204" pitchFamily="34" charset="-120"/>
                <a:ea typeface="微軟正黑體" panose="020B0604030504040204" pitchFamily="34" charset="-120"/>
              </a:rPr>
              <a:t>）同時給藥：</a:t>
            </a:r>
            <a:endParaRPr lang="zh-TW" altLang="en-US" sz="3500" dirty="0">
              <a:solidFill>
                <a:srgbClr val="0000FF"/>
              </a:solidFill>
              <a:latin typeface="微軟正黑體" panose="020B0604030504040204" pitchFamily="34" charset="-120"/>
              <a:ea typeface="微軟正黑體" panose="020B0604030504040204" pitchFamily="34" charset="-120"/>
            </a:endParaRPr>
          </a:p>
          <a:p>
            <a:pPr marL="0" indent="0">
              <a:lnSpc>
                <a:spcPct val="120000"/>
              </a:lnSpc>
              <a:buNone/>
            </a:pPr>
            <a:r>
              <a:rPr lang="zh-TW" altLang="en-US" dirty="0">
                <a:latin typeface="微軟正黑體" panose="020B0604030504040204" pitchFamily="34" charset="-120"/>
                <a:ea typeface="微軟正黑體" panose="020B0604030504040204" pitchFamily="34" charset="-120"/>
              </a:rPr>
              <a:t>在臨床研究 </a:t>
            </a:r>
            <a:r>
              <a:rPr lang="en-US" altLang="zh-TW" dirty="0">
                <a:latin typeface="微軟正黑體" panose="020B0604030504040204" pitchFamily="34" charset="-120"/>
                <a:ea typeface="微軟正黑體" panose="020B0604030504040204" pitchFamily="34" charset="-120"/>
              </a:rPr>
              <a:t>Zoster-004 </a:t>
            </a:r>
            <a:r>
              <a:rPr lang="zh-TW" altLang="en-US" dirty="0">
                <a:latin typeface="微軟正黑體" panose="020B0604030504040204" pitchFamily="34" charset="-120"/>
                <a:ea typeface="微軟正黑體" panose="020B0604030504040204" pitchFamily="34" charset="-120"/>
              </a:rPr>
              <a:t>中，</a:t>
            </a:r>
            <a:r>
              <a:rPr lang="en-US" altLang="zh-TW" dirty="0">
                <a:latin typeface="微軟正黑體" panose="020B0604030504040204" pitchFamily="34" charset="-120"/>
                <a:ea typeface="微軟正黑體" panose="020B0604030504040204" pitchFamily="34" charset="-120"/>
              </a:rPr>
              <a:t>828 </a:t>
            </a:r>
            <a:r>
              <a:rPr lang="zh-TW" altLang="en-US" dirty="0">
                <a:latin typeface="微軟正黑體" panose="020B0604030504040204" pitchFamily="34" charset="-120"/>
                <a:ea typeface="微軟正黑體" panose="020B0604030504040204" pitchFamily="34" charset="-120"/>
              </a:rPr>
              <a:t>名 </a:t>
            </a:r>
            <a:r>
              <a:rPr lang="en-US" altLang="zh-TW" dirty="0">
                <a:latin typeface="微軟正黑體" panose="020B0604030504040204" pitchFamily="34" charset="-120"/>
                <a:ea typeface="微軟正黑體" panose="020B0604030504040204" pitchFamily="34" charset="-120"/>
              </a:rPr>
              <a:t>50 </a:t>
            </a:r>
            <a:r>
              <a:rPr lang="zh-TW" altLang="en-US" dirty="0">
                <a:latin typeface="微軟正黑體" panose="020B0604030504040204" pitchFamily="34" charset="-120"/>
                <a:ea typeface="微軟正黑體" panose="020B0604030504040204" pitchFamily="34" charset="-120"/>
              </a:rPr>
              <a:t>歲以上的成年人隨機接受 </a:t>
            </a:r>
            <a:r>
              <a:rPr lang="en-US" altLang="zh-TW" dirty="0">
                <a:latin typeface="微軟正黑體" panose="020B0604030504040204" pitchFamily="34" charset="-120"/>
                <a:ea typeface="微軟正黑體" panose="020B0604030504040204" pitchFamily="34" charset="-120"/>
              </a:rPr>
              <a:t>2 </a:t>
            </a:r>
            <a:r>
              <a:rPr lang="zh-TW" altLang="en-US" dirty="0">
                <a:latin typeface="微軟正黑體" panose="020B0604030504040204" pitchFamily="34" charset="-120"/>
                <a:ea typeface="微軟正黑體" panose="020B0604030504040204" pitchFamily="34" charset="-120"/>
              </a:rPr>
              <a:t>劑 </a:t>
            </a:r>
            <a:r>
              <a:rPr lang="en-US" altLang="zh-TW" dirty="0" err="1">
                <a:latin typeface="微軟正黑體" panose="020B0604030504040204" pitchFamily="34" charset="-120"/>
                <a:ea typeface="微軟正黑體" panose="020B0604030504040204" pitchFamily="34" charset="-120"/>
              </a:rPr>
              <a:t>Shingrix</a:t>
            </a:r>
            <a:r>
              <a:rPr lang="zh-TW" altLang="en-US" dirty="0">
                <a:latin typeface="微軟正黑體" panose="020B0604030504040204" pitchFamily="34" charset="-120"/>
                <a:ea typeface="微軟正黑體" panose="020B0604030504040204" pitchFamily="34" charset="-120"/>
              </a:rPr>
              <a:t>，間隔 </a:t>
            </a:r>
            <a:r>
              <a:rPr lang="en-US" altLang="zh-TW" dirty="0">
                <a:latin typeface="微軟正黑體" panose="020B0604030504040204" pitchFamily="34" charset="-120"/>
                <a:ea typeface="微軟正黑體" panose="020B0604030504040204" pitchFamily="34" charset="-120"/>
              </a:rPr>
              <a:t>2 </a:t>
            </a:r>
            <a:r>
              <a:rPr lang="zh-TW" altLang="en-US" dirty="0">
                <a:latin typeface="微軟正黑體" panose="020B0604030504040204" pitchFamily="34" charset="-120"/>
                <a:ea typeface="微軟正黑體" panose="020B0604030504040204" pitchFamily="34" charset="-120"/>
              </a:rPr>
              <a:t>個月，在第一劑時同時給藥 </a:t>
            </a:r>
            <a:r>
              <a:rPr lang="en-US" altLang="zh-TW" dirty="0">
                <a:latin typeface="微軟正黑體" panose="020B0604030504040204" pitchFamily="34" charset="-120"/>
                <a:ea typeface="微軟正黑體" panose="020B0604030504040204" pitchFamily="34" charset="-120"/>
              </a:rPr>
              <a:t>(N=413) </a:t>
            </a:r>
            <a:r>
              <a:rPr lang="zh-TW" altLang="en-US" dirty="0">
                <a:latin typeface="微軟正黑體" panose="020B0604030504040204" pitchFamily="34" charset="-120"/>
                <a:ea typeface="微軟正黑體" panose="020B0604030504040204" pitchFamily="34" charset="-120"/>
              </a:rPr>
              <a:t>或與一劑非同時給藥 </a:t>
            </a:r>
            <a:r>
              <a:rPr lang="en-US" altLang="zh-TW" dirty="0">
                <a:latin typeface="微軟正黑體" panose="020B0604030504040204" pitchFamily="34" charset="-120"/>
                <a:ea typeface="微軟正黑體" panose="020B0604030504040204" pitchFamily="34" charset="-120"/>
              </a:rPr>
              <a:t>(N=415) </a:t>
            </a:r>
            <a:r>
              <a:rPr lang="en-US" altLang="zh-TW" dirty="0" err="1">
                <a:latin typeface="微軟正黑體" panose="020B0604030504040204" pitchFamily="34" charset="-120"/>
                <a:ea typeface="微軟正黑體" panose="020B0604030504040204" pitchFamily="34" charset="-120"/>
              </a:rPr>
              <a:t>Fluarix</a:t>
            </a:r>
            <a:r>
              <a:rPr lang="en-US" altLang="zh-TW" dirty="0">
                <a:latin typeface="微軟正黑體" panose="020B0604030504040204" pitchFamily="34" charset="-120"/>
                <a:ea typeface="微軟正黑體" panose="020B0604030504040204" pitchFamily="34" charset="-120"/>
              </a:rPr>
              <a:t> Tetra</a:t>
            </a:r>
            <a:r>
              <a:rPr lang="zh-TW" altLang="en-US" dirty="0">
                <a:latin typeface="微軟正黑體" panose="020B0604030504040204" pitchFamily="34" charset="-120"/>
                <a:ea typeface="微軟正黑體" panose="020B0604030504040204" pitchFamily="34" charset="-120"/>
              </a:rPr>
              <a:t>。對每種疫苗的抗體反應是相似的，無論是同時施用還是非同時施用。此外，在 </a:t>
            </a:r>
            <a:r>
              <a:rPr lang="en-US" altLang="zh-TW" dirty="0">
                <a:latin typeface="微軟正黑體" panose="020B0604030504040204" pitchFamily="34" charset="-120"/>
                <a:ea typeface="微軟正黑體" panose="020B0604030504040204" pitchFamily="34" charset="-120"/>
              </a:rPr>
              <a:t>HI </a:t>
            </a:r>
            <a:r>
              <a:rPr lang="zh-TW" altLang="en-US" dirty="0">
                <a:latin typeface="微軟正黑體" panose="020B0604030504040204" pitchFamily="34" charset="-120"/>
                <a:ea typeface="微軟正黑體" panose="020B0604030504040204" pitchFamily="34" charset="-120"/>
              </a:rPr>
              <a:t>抗體 </a:t>
            </a:r>
            <a:r>
              <a:rPr lang="en-US" altLang="zh-TW" dirty="0">
                <a:latin typeface="微軟正黑體" panose="020B0604030504040204" pitchFamily="34" charset="-120"/>
                <a:ea typeface="微軟正黑體" panose="020B0604030504040204" pitchFamily="34" charset="-120"/>
              </a:rPr>
              <a:t>GMT </a:t>
            </a:r>
            <a:r>
              <a:rPr lang="zh-TW" altLang="en-US" dirty="0">
                <a:latin typeface="微軟正黑體" panose="020B0604030504040204" pitchFamily="34" charset="-120"/>
                <a:ea typeface="微軟正黑體" panose="020B0604030504040204" pitchFamily="34" charset="-120"/>
              </a:rPr>
              <a:t>方面，</a:t>
            </a:r>
            <a:r>
              <a:rPr lang="en-US" altLang="zh-TW" dirty="0" err="1">
                <a:latin typeface="微軟正黑體" panose="020B0604030504040204" pitchFamily="34" charset="-120"/>
                <a:ea typeface="微軟正黑體" panose="020B0604030504040204" pitchFamily="34" charset="-120"/>
              </a:rPr>
              <a:t>Fluarix</a:t>
            </a:r>
            <a:r>
              <a:rPr lang="en-US" altLang="zh-TW" dirty="0">
                <a:latin typeface="微軟正黑體" panose="020B0604030504040204" pitchFamily="34" charset="-120"/>
                <a:ea typeface="微軟正黑體" panose="020B0604030504040204" pitchFamily="34" charset="-120"/>
              </a:rPr>
              <a:t> Tetra </a:t>
            </a:r>
            <a:r>
              <a:rPr lang="zh-TW" altLang="en-US" dirty="0">
                <a:latin typeface="微軟正黑體" panose="020B0604030504040204" pitchFamily="34" charset="-120"/>
                <a:ea typeface="微軟正黑體" panose="020B0604030504040204" pitchFamily="34" charset="-120"/>
              </a:rPr>
              <a:t>中包含的所有四種菌株都證明了伴隨和非伴隨給藥之間的免疫學非劣效性。</a:t>
            </a:r>
          </a:p>
          <a:p>
            <a:pPr>
              <a:lnSpc>
                <a:spcPct val="120000"/>
              </a:lnSpc>
            </a:pP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811103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3387" y="548680"/>
            <a:ext cx="8229600" cy="1143000"/>
          </a:xfrm>
        </p:spPr>
        <p:txBody>
          <a:bodyPr>
            <a:normAutofit fontScale="90000"/>
          </a:bodyPr>
          <a:lstStyle/>
          <a:p>
            <a:r>
              <a:rPr lang="zh-TW" altLang="en-US" dirty="0" smtClean="0">
                <a:solidFill>
                  <a:srgbClr val="92D050"/>
                </a:solidFill>
                <a:latin typeface="微軟正黑體" panose="020B0604030504040204" pitchFamily="34" charset="-120"/>
                <a:ea typeface="微軟正黑體" panose="020B0604030504040204" pitchFamily="34" charset="-120"/>
              </a:rPr>
              <a:t>所有公費流感疫苗都可以</a:t>
            </a:r>
            <a:r>
              <a:rPr lang="en-US" altLang="zh-TW" dirty="0" smtClean="0">
                <a:solidFill>
                  <a:srgbClr val="92D050"/>
                </a:solidFill>
                <a:latin typeface="微軟正黑體" panose="020B0604030504040204" pitchFamily="34" charset="-120"/>
                <a:ea typeface="微軟正黑體" panose="020B0604030504040204" pitchFamily="34" charset="-120"/>
              </a:rPr>
              <a:t/>
            </a:r>
            <a:br>
              <a:rPr lang="en-US" altLang="zh-TW" dirty="0" smtClean="0">
                <a:solidFill>
                  <a:srgbClr val="92D050"/>
                </a:solidFill>
                <a:latin typeface="微軟正黑體" panose="020B0604030504040204" pitchFamily="34" charset="-120"/>
                <a:ea typeface="微軟正黑體" panose="020B0604030504040204" pitchFamily="34" charset="-120"/>
              </a:rPr>
            </a:br>
            <a:r>
              <a:rPr lang="zh-TW" altLang="en-US" dirty="0" smtClean="0">
                <a:solidFill>
                  <a:srgbClr val="92D050"/>
                </a:solidFill>
                <a:latin typeface="微軟正黑體" panose="020B0604030504040204" pitchFamily="34" charset="-120"/>
                <a:ea typeface="微軟正黑體" panose="020B0604030504040204" pitchFamily="34" charset="-120"/>
              </a:rPr>
              <a:t>同時和肺炎鏈球菌疫苗施打</a:t>
            </a:r>
            <a:endParaRPr lang="zh-TW" altLang="en-US" dirty="0">
              <a:solidFill>
                <a:srgbClr val="92D050"/>
              </a:solidFill>
              <a:latin typeface="微軟正黑體" panose="020B0604030504040204" pitchFamily="34" charset="-120"/>
              <a:ea typeface="微軟正黑體" panose="020B0604030504040204" pitchFamily="34" charset="-12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040" r="1890" b="7286"/>
          <a:stretch/>
        </p:blipFill>
        <p:spPr bwMode="auto">
          <a:xfrm>
            <a:off x="-3373" y="1916832"/>
            <a:ext cx="9003121" cy="4009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5375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2288876680"/>
              </p:ext>
            </p:extLst>
          </p:nvPr>
        </p:nvGraphicFramePr>
        <p:xfrm>
          <a:off x="0" y="1"/>
          <a:ext cx="9129117" cy="7252844"/>
        </p:xfrm>
        <a:graphic>
          <a:graphicData uri="http://schemas.openxmlformats.org/drawingml/2006/table">
            <a:tbl>
              <a:tblPr firstRow="1" bandRow="1">
                <a:tableStyleId>{5C22544A-7EE6-4342-B048-85BDC9FD1C3A}</a:tableStyleId>
              </a:tblPr>
              <a:tblGrid>
                <a:gridCol w="1472438"/>
                <a:gridCol w="7656679"/>
              </a:tblGrid>
              <a:tr h="1412775">
                <a:tc>
                  <a:txBody>
                    <a:bodyPr/>
                    <a:lstStyle/>
                    <a:p>
                      <a:r>
                        <a:rPr lang="zh-TW" altLang="en-US" dirty="0" smtClean="0">
                          <a:solidFill>
                            <a:schemeClr val="tx1"/>
                          </a:solidFill>
                          <a:latin typeface="微軟正黑體" panose="020B0604030504040204" pitchFamily="34" charset="-120"/>
                          <a:ea typeface="微軟正黑體" panose="020B0604030504040204" pitchFamily="34" charset="-120"/>
                        </a:rPr>
                        <a:t>外觀照片</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zh-TW" altLang="en-US" dirty="0" smtClean="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dirty="0" smtClean="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Egg-based vaccine </a:t>
                      </a:r>
                    </a:p>
                    <a:p>
                      <a:endParaRPr lang="zh-TW" altLang="en-US" dirty="0">
                        <a:solidFill>
                          <a:schemeClr val="tx1"/>
                        </a:solidFill>
                        <a:latin typeface="微軟正黑體" panose="020B0604030504040204" pitchFamily="34" charset="-120"/>
                        <a:ea typeface="微軟正黑體" panose="020B0604030504040204" pitchFamily="34" charset="-120"/>
                      </a:endParaRPr>
                    </a:p>
                  </a:txBody>
                  <a:tcPr>
                    <a:lnB w="12700" cap="flat" cmpd="sng" algn="ctr">
                      <a:solidFill>
                        <a:schemeClr val="tx1"/>
                      </a:solidFill>
                      <a:prstDash val="solid"/>
                      <a:round/>
                      <a:headEnd type="none" w="med" len="med"/>
                      <a:tailEnd type="none" w="med" len="med"/>
                    </a:lnB>
                    <a:solidFill>
                      <a:schemeClr val="accent6">
                        <a:lumMod val="40000"/>
                        <a:lumOff val="60000"/>
                      </a:schemeClr>
                    </a:solidFill>
                  </a:tcPr>
                </a:tc>
              </a:tr>
              <a:tr h="360040">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中文品名</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巴斯德四價流感疫苗</a:t>
                      </a:r>
                      <a:endParaRPr lang="zh-TW" altLang="en-US"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373671">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英文品名</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err="1"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Vaxigrip</a:t>
                      </a:r>
                      <a:r>
                        <a:rPr lang="en-US" altLang="zh-TW" sz="1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Tetra 0.5ML</a:t>
                      </a:r>
                      <a:endParaRPr lang="zh-TW" altLang="en-US"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360040">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廠牌名稱</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chemeClr val="tx1"/>
                          </a:solidFill>
                          <a:latin typeface="微軟正黑體" panose="020B0604030504040204" pitchFamily="34" charset="-120"/>
                          <a:ea typeface="微軟正黑體" panose="020B0604030504040204" pitchFamily="34" charset="-120"/>
                        </a:rPr>
                        <a:t>賽諾菲</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218416">
                <a:tc>
                  <a:txBody>
                    <a:bodyPr/>
                    <a:lstStyle/>
                    <a:p>
                      <a:r>
                        <a:rPr lang="zh-TW" altLang="en-US" dirty="0" smtClean="0">
                          <a:solidFill>
                            <a:schemeClr val="tx1"/>
                          </a:solidFill>
                          <a:latin typeface="微軟正黑體" panose="020B0604030504040204" pitchFamily="34" charset="-120"/>
                          <a:ea typeface="微軟正黑體" panose="020B0604030504040204" pitchFamily="34" charset="-120"/>
                        </a:rPr>
                        <a:t>成分含量</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altLang="zh-TW" sz="1800" dirty="0" smtClean="0">
                          <a:solidFill>
                            <a:schemeClr val="tx1"/>
                          </a:solidFill>
                          <a:latin typeface="微軟正黑體" panose="020B0604030504040204" pitchFamily="34" charset="-120"/>
                          <a:ea typeface="微軟正黑體" panose="020B0604030504040204" pitchFamily="34" charset="-120"/>
                        </a:rPr>
                        <a:t>A/Victoria/2570/2019 (H1N1)pdm09-like virus</a:t>
                      </a:r>
                      <a:r>
                        <a:rPr lang="zh-TW" altLang="zh-TW" sz="1800" dirty="0" smtClean="0">
                          <a:solidFill>
                            <a:schemeClr val="tx1"/>
                          </a:solidFill>
                          <a:latin typeface="微軟正黑體" panose="020B0604030504040204" pitchFamily="34" charset="-120"/>
                          <a:ea typeface="微軟正黑體" panose="020B0604030504040204" pitchFamily="34" charset="-120"/>
                        </a:rPr>
                        <a:t>；</a:t>
                      </a:r>
                    </a:p>
                    <a:p>
                      <a:r>
                        <a:rPr lang="en-US" altLang="zh-TW" sz="1800" dirty="0" smtClean="0">
                          <a:solidFill>
                            <a:schemeClr val="tx1"/>
                          </a:solidFill>
                          <a:latin typeface="微軟正黑體" panose="020B0604030504040204" pitchFamily="34" charset="-120"/>
                          <a:ea typeface="微軟正黑體" panose="020B0604030504040204" pitchFamily="34" charset="-120"/>
                        </a:rPr>
                        <a:t>A/Darwin/9/2021 (H3N2)-like virus</a:t>
                      </a:r>
                      <a:r>
                        <a:rPr lang="zh-TW" altLang="zh-TW" sz="1800" dirty="0" smtClean="0">
                          <a:solidFill>
                            <a:schemeClr val="tx1"/>
                          </a:solidFill>
                          <a:latin typeface="微軟正黑體" panose="020B0604030504040204" pitchFamily="34" charset="-120"/>
                          <a:ea typeface="微軟正黑體" panose="020B0604030504040204" pitchFamily="34" charset="-120"/>
                        </a:rPr>
                        <a:t>；</a:t>
                      </a:r>
                    </a:p>
                    <a:p>
                      <a:r>
                        <a:rPr lang="en-US" altLang="zh-TW" sz="1800" dirty="0" smtClean="0">
                          <a:solidFill>
                            <a:schemeClr val="tx1"/>
                          </a:solidFill>
                          <a:latin typeface="微軟正黑體" panose="020B0604030504040204" pitchFamily="34" charset="-120"/>
                          <a:ea typeface="微軟正黑體" panose="020B0604030504040204" pitchFamily="34" charset="-120"/>
                        </a:rPr>
                        <a:t>B/Austria/1359417/2021 (B/Victoria lineage)-like virus</a:t>
                      </a:r>
                      <a:r>
                        <a:rPr lang="zh-TW" altLang="zh-TW" sz="1800" dirty="0" smtClean="0">
                          <a:solidFill>
                            <a:schemeClr val="tx1"/>
                          </a:solidFill>
                          <a:latin typeface="微軟正黑體" panose="020B0604030504040204" pitchFamily="34" charset="-120"/>
                          <a:ea typeface="微軟正黑體" panose="020B0604030504040204" pitchFamily="34" charset="-120"/>
                        </a:rPr>
                        <a:t>；</a:t>
                      </a:r>
                    </a:p>
                    <a:p>
                      <a:r>
                        <a:rPr lang="en-US" altLang="zh-TW" sz="1800" dirty="0" smtClean="0">
                          <a:solidFill>
                            <a:schemeClr val="tx1"/>
                          </a:solidFill>
                          <a:latin typeface="微軟正黑體" panose="020B0604030504040204" pitchFamily="34" charset="-120"/>
                          <a:ea typeface="微軟正黑體" panose="020B0604030504040204" pitchFamily="34" charset="-120"/>
                        </a:rPr>
                        <a:t>B/Phuket/3073/2013 (B/Yamagata lineage)-like virus</a:t>
                      </a:r>
                      <a:r>
                        <a:rPr lang="zh-TW" altLang="zh-TW" sz="1800" dirty="0" smtClean="0">
                          <a:solidFill>
                            <a:schemeClr val="tx1"/>
                          </a:solidFill>
                          <a:latin typeface="微軟正黑體" panose="020B0604030504040204" pitchFamily="34" charset="-120"/>
                          <a:ea typeface="微軟正黑體" panose="020B0604030504040204" pitchFamily="34" charset="-120"/>
                        </a:rPr>
                        <a:t>。</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666643">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適應症</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TW" altLang="en-US" dirty="0" smtClean="0">
                          <a:solidFill>
                            <a:schemeClr val="tx1"/>
                          </a:solidFill>
                          <a:latin typeface="微軟正黑體" panose="020B0604030504040204" pitchFamily="34" charset="-120"/>
                          <a:ea typeface="微軟正黑體" panose="020B0604030504040204" pitchFamily="34" charset="-120"/>
                        </a:rPr>
                        <a:t>適用於成人及 </a:t>
                      </a:r>
                      <a:r>
                        <a:rPr lang="en-US" altLang="zh-TW" dirty="0" smtClean="0">
                          <a:solidFill>
                            <a:srgbClr val="FF0000"/>
                          </a:solidFill>
                          <a:latin typeface="微軟正黑體" panose="020B0604030504040204" pitchFamily="34" charset="-120"/>
                          <a:ea typeface="微軟正黑體" panose="020B0604030504040204" pitchFamily="34" charset="-120"/>
                        </a:rPr>
                        <a:t>6 </a:t>
                      </a:r>
                      <a:r>
                        <a:rPr lang="zh-TW" altLang="en-US" dirty="0" smtClean="0">
                          <a:solidFill>
                            <a:srgbClr val="FF0000"/>
                          </a:solidFill>
                          <a:latin typeface="微軟正黑體" panose="020B0604030504040204" pitchFamily="34" charset="-120"/>
                          <a:ea typeface="微軟正黑體" panose="020B0604030504040204" pitchFamily="34" charset="-120"/>
                        </a:rPr>
                        <a:t>個月以上</a:t>
                      </a:r>
                      <a:r>
                        <a:rPr lang="zh-TW" altLang="en-US" dirty="0" smtClean="0">
                          <a:solidFill>
                            <a:schemeClr val="tx1"/>
                          </a:solidFill>
                          <a:latin typeface="微軟正黑體" panose="020B0604030504040204" pitchFamily="34" charset="-120"/>
                          <a:ea typeface="微軟正黑體" panose="020B0604030504040204" pitchFamily="34" charset="-120"/>
                        </a:rPr>
                        <a:t>之兒童的主動免疫接種， 藉以預防此疫苗所涵蓋之 </a:t>
                      </a:r>
                      <a:r>
                        <a:rPr lang="en-US" altLang="zh-TW" dirty="0" smtClean="0">
                          <a:solidFill>
                            <a:schemeClr val="tx1"/>
                          </a:solidFill>
                          <a:latin typeface="微軟正黑體" panose="020B0604030504040204" pitchFamily="34" charset="-120"/>
                          <a:ea typeface="微軟正黑體" panose="020B0604030504040204" pitchFamily="34" charset="-120"/>
                        </a:rPr>
                        <a:t>A </a:t>
                      </a:r>
                      <a:r>
                        <a:rPr lang="zh-TW" altLang="en-US" dirty="0" smtClean="0">
                          <a:solidFill>
                            <a:schemeClr val="tx1"/>
                          </a:solidFill>
                          <a:latin typeface="微軟正黑體" panose="020B0604030504040204" pitchFamily="34" charset="-120"/>
                          <a:ea typeface="微軟正黑體" panose="020B0604030504040204" pitchFamily="34" charset="-120"/>
                        </a:rPr>
                        <a:t>型與 </a:t>
                      </a:r>
                      <a:r>
                        <a:rPr lang="en-US" altLang="zh-TW" dirty="0" smtClean="0">
                          <a:solidFill>
                            <a:schemeClr val="tx1"/>
                          </a:solidFill>
                          <a:latin typeface="微軟正黑體" panose="020B0604030504040204" pitchFamily="34" charset="-120"/>
                          <a:ea typeface="微軟正黑體" panose="020B0604030504040204" pitchFamily="34" charset="-120"/>
                        </a:rPr>
                        <a:t>B </a:t>
                      </a:r>
                      <a:r>
                        <a:rPr lang="zh-TW" altLang="en-US" dirty="0" smtClean="0">
                          <a:solidFill>
                            <a:schemeClr val="tx1"/>
                          </a:solidFill>
                          <a:latin typeface="微軟正黑體" panose="020B0604030504040204" pitchFamily="34" charset="-120"/>
                          <a:ea typeface="微軟正黑體" panose="020B0604030504040204" pitchFamily="34" charset="-120"/>
                        </a:rPr>
                        <a:t>型流感病毒所引起的流感相關疾病。</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666643">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用法用量</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TW" altLang="en-US" dirty="0" smtClean="0">
                          <a:solidFill>
                            <a:schemeClr val="tx1"/>
                          </a:solidFill>
                          <a:latin typeface="微軟正黑體" panose="020B0604030504040204" pitchFamily="34" charset="-120"/>
                          <a:ea typeface="微軟正黑體" panose="020B0604030504040204" pitchFamily="34" charset="-120"/>
                        </a:rPr>
                        <a:t>僅供肌肉注射，</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成人：一劑</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0.5 mL</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。兒童：</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 </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年齡介於</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6</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個月</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-17</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歲的兒童：一劑</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0.5 mL</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。年齡小於</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9</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歲且先前未曾接種過流感疫苗的兒童，應至少間隔</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4</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週後再接種第</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2</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劑疫苗</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0.5 mL</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380939">
                <a:tc>
                  <a:txBody>
                    <a:bodyPr/>
                    <a:lstStyle/>
                    <a:p>
                      <a:r>
                        <a:rPr lang="zh-TW" altLang="en-US" b="1" smtClean="0">
                          <a:solidFill>
                            <a:schemeClr val="tx1"/>
                          </a:solidFill>
                          <a:latin typeface="微軟正黑體" panose="020B0604030504040204" pitchFamily="34" charset="-120"/>
                          <a:ea typeface="微軟正黑體" panose="020B0604030504040204" pitchFamily="34" charset="-120"/>
                        </a:rPr>
                        <a:t>懷孕分級</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altLang="zh-TW" dirty="0" smtClean="0">
                          <a:solidFill>
                            <a:schemeClr val="tx1"/>
                          </a:solidFill>
                          <a:latin typeface="微軟正黑體" panose="020B0604030504040204" pitchFamily="34" charset="-120"/>
                          <a:ea typeface="微軟正黑體" panose="020B0604030504040204" pitchFamily="34" charset="-120"/>
                        </a:rPr>
                        <a:t>B</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380939">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副作用</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TW" altLang="en-US" dirty="0" smtClean="0">
                          <a:latin typeface="微軟正黑體" panose="020B0604030504040204" pitchFamily="34" charset="-120"/>
                          <a:ea typeface="微軟正黑體" panose="020B0604030504040204" pitchFamily="34" charset="-120"/>
                        </a:rPr>
                        <a:t>發燒、暈眩、發抖、疲倦、頭痛、出汗、肌肉及關節痛，注射部位疼痛、瘀斑 及硬結等。</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666643">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注意事項</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對活性成分及任何賦形劑，或任何殘存的微量成分如新黴素</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(neomycin)</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、甲醛</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(formaldehyde)</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和辛苯聚醇</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9(octoxynol-9</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）發生嚴重過敏反應者</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例如</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全身性過敏反應</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，請勿給予</a:t>
                      </a:r>
                      <a:r>
                        <a:rPr lang="en-US" altLang="zh-TW" sz="1800" b="0" i="0" kern="1200" dirty="0" err="1" smtClean="0">
                          <a:solidFill>
                            <a:schemeClr val="dk1"/>
                          </a:solidFill>
                          <a:effectLst/>
                          <a:latin typeface="微軟正黑體" panose="020B0604030504040204" pitchFamily="34" charset="-120"/>
                          <a:ea typeface="微軟正黑體" panose="020B0604030504040204" pitchFamily="34" charset="-120"/>
                          <a:cs typeface="+mn-cs"/>
                        </a:rPr>
                        <a:t>VaxigripTetra</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28732"/>
            <a:ext cx="2088232" cy="1248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2685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4087592337"/>
              </p:ext>
            </p:extLst>
          </p:nvPr>
        </p:nvGraphicFramePr>
        <p:xfrm>
          <a:off x="1" y="0"/>
          <a:ext cx="9158156" cy="6865393"/>
        </p:xfrm>
        <a:graphic>
          <a:graphicData uri="http://schemas.openxmlformats.org/drawingml/2006/table">
            <a:tbl>
              <a:tblPr firstRow="1" bandRow="1">
                <a:tableStyleId>{5C22544A-7EE6-4342-B048-85BDC9FD1C3A}</a:tableStyleId>
              </a:tblPr>
              <a:tblGrid>
                <a:gridCol w="1477122"/>
                <a:gridCol w="7681034"/>
              </a:tblGrid>
              <a:tr h="1273850">
                <a:tc>
                  <a:txBody>
                    <a:bodyPr/>
                    <a:lstStyle/>
                    <a:p>
                      <a:r>
                        <a:rPr lang="zh-TW" altLang="en-US" dirty="0" smtClean="0">
                          <a:solidFill>
                            <a:schemeClr val="tx1"/>
                          </a:solidFill>
                          <a:latin typeface="微軟正黑體" panose="020B0604030504040204" pitchFamily="34" charset="-120"/>
                          <a:ea typeface="微軟正黑體" panose="020B0604030504040204" pitchFamily="34" charset="-120"/>
                        </a:rPr>
                        <a:t>外觀照片</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500" dirty="0" smtClean="0">
                          <a:solidFill>
                            <a:schemeClr val="tx1"/>
                          </a:solidFill>
                          <a:latin typeface="微軟正黑體" panose="020B0604030504040204" pitchFamily="34" charset="-120"/>
                          <a:ea typeface="微軟正黑體" panose="020B0604030504040204" pitchFamily="34" charset="-120"/>
                        </a:rPr>
                        <a:t>     </a:t>
                      </a:r>
                      <a:r>
                        <a:rPr lang="en-US" altLang="zh-TW" sz="2500" b="1" dirty="0" smtClean="0">
                          <a:solidFill>
                            <a:schemeClr val="accent6">
                              <a:lumMod val="50000"/>
                            </a:schemeClr>
                          </a:solidFill>
                          <a:effectLst>
                            <a:outerShdw blurRad="38100" dist="38100" dir="2700000" algn="tl">
                              <a:srgbClr val="000000">
                                <a:alpha val="43137"/>
                              </a:srgbClr>
                            </a:outerShdw>
                          </a:effectLst>
                        </a:rPr>
                        <a:t>Egg-based vaccine </a:t>
                      </a:r>
                      <a:endParaRPr lang="zh-TW" altLang="en-US" sz="2500" dirty="0" smtClean="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endParaRPr lang="zh-TW" altLang="en-US" sz="2500" dirty="0">
                        <a:solidFill>
                          <a:schemeClr val="tx1"/>
                        </a:solidFill>
                        <a:latin typeface="微軟正黑體" panose="020B0604030504040204" pitchFamily="34" charset="-120"/>
                        <a:ea typeface="微軟正黑體" panose="020B0604030504040204" pitchFamily="34" charset="-120"/>
                      </a:endParaRPr>
                    </a:p>
                  </a:txBody>
                  <a:tcPr>
                    <a:lnB w="12700" cap="flat" cmpd="sng" algn="ctr">
                      <a:solidFill>
                        <a:schemeClr val="tx1"/>
                      </a:solidFill>
                      <a:prstDash val="solid"/>
                      <a:round/>
                      <a:headEnd type="none" w="med" len="med"/>
                      <a:tailEnd type="none" w="med" len="med"/>
                    </a:lnB>
                    <a:solidFill>
                      <a:schemeClr val="accent6">
                        <a:lumMod val="40000"/>
                        <a:lumOff val="60000"/>
                      </a:schemeClr>
                    </a:solidFill>
                  </a:tcPr>
                </a:tc>
              </a:tr>
              <a:tr h="403159">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中文品名</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安定伏裂解型四價流感疫苗</a:t>
                      </a:r>
                      <a:endParaRPr lang="zh-TW" altLang="en-US"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388846">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英文品名</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b="1" dirty="0" err="1" smtClean="0">
                          <a:solidFill>
                            <a:srgbClr val="0000FF"/>
                          </a:solidFill>
                          <a:effectLst>
                            <a:outerShdw blurRad="38100" dist="38100" dir="2700000" algn="tl">
                              <a:srgbClr val="000000">
                                <a:alpha val="43137"/>
                              </a:srgbClr>
                            </a:outerShdw>
                          </a:effectLst>
                        </a:rPr>
                        <a:t>AdimFlu</a:t>
                      </a:r>
                      <a:r>
                        <a:rPr lang="en-US" altLang="zh-TW" sz="2000" b="1" dirty="0" smtClean="0">
                          <a:solidFill>
                            <a:srgbClr val="0000FF"/>
                          </a:solidFill>
                          <a:effectLst>
                            <a:outerShdw blurRad="38100" dist="38100" dir="2700000" algn="tl">
                              <a:srgbClr val="000000">
                                <a:alpha val="43137"/>
                              </a:srgbClr>
                            </a:outerShdw>
                          </a:effectLst>
                        </a:rPr>
                        <a:t>-S</a:t>
                      </a:r>
                      <a:endParaRPr lang="zh-TW" altLang="en-US" sz="20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380614">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廠牌名稱</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i="0" dirty="0" smtClean="0">
                          <a:solidFill>
                            <a:schemeClr val="tx1"/>
                          </a:solidFill>
                          <a:latin typeface="微軟正黑體" panose="020B0604030504040204" pitchFamily="34" charset="-120"/>
                          <a:ea typeface="微軟正黑體" panose="020B0604030504040204" pitchFamily="34" charset="-120"/>
                        </a:rPr>
                        <a:t>國光</a:t>
                      </a:r>
                      <a:endParaRPr lang="zh-TW" altLang="en-US" b="1" i="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267898">
                <a:tc>
                  <a:txBody>
                    <a:bodyPr/>
                    <a:lstStyle/>
                    <a:p>
                      <a:r>
                        <a:rPr lang="zh-TW" altLang="en-US" dirty="0" smtClean="0">
                          <a:solidFill>
                            <a:schemeClr val="tx1"/>
                          </a:solidFill>
                          <a:latin typeface="微軟正黑體" panose="020B0604030504040204" pitchFamily="34" charset="-120"/>
                          <a:ea typeface="微軟正黑體" panose="020B0604030504040204" pitchFamily="34" charset="-120"/>
                        </a:rPr>
                        <a:t>成分含量</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altLang="zh-TW" sz="1800" dirty="0" smtClean="0">
                          <a:solidFill>
                            <a:schemeClr val="tx1"/>
                          </a:solidFill>
                          <a:latin typeface="微軟正黑體" panose="020B0604030504040204" pitchFamily="34" charset="-120"/>
                          <a:ea typeface="微軟正黑體" panose="020B0604030504040204" pitchFamily="34" charset="-120"/>
                        </a:rPr>
                        <a:t>A/Victoria/2570/2019 (H1N1)pdm09-like virus</a:t>
                      </a:r>
                      <a:r>
                        <a:rPr lang="zh-TW" altLang="zh-TW" sz="1800" dirty="0" smtClean="0">
                          <a:solidFill>
                            <a:schemeClr val="tx1"/>
                          </a:solidFill>
                          <a:latin typeface="微軟正黑體" panose="020B0604030504040204" pitchFamily="34" charset="-120"/>
                          <a:ea typeface="微軟正黑體" panose="020B0604030504040204" pitchFamily="34" charset="-120"/>
                        </a:rPr>
                        <a:t>；</a:t>
                      </a:r>
                    </a:p>
                    <a:p>
                      <a:r>
                        <a:rPr lang="en-US" altLang="zh-TW" sz="1800" dirty="0" smtClean="0">
                          <a:solidFill>
                            <a:schemeClr val="tx1"/>
                          </a:solidFill>
                          <a:latin typeface="微軟正黑體" panose="020B0604030504040204" pitchFamily="34" charset="-120"/>
                          <a:ea typeface="微軟正黑體" panose="020B0604030504040204" pitchFamily="34" charset="-120"/>
                        </a:rPr>
                        <a:t>A/Darwin/9/2021 (H3N2)-like virus</a:t>
                      </a:r>
                      <a:r>
                        <a:rPr lang="zh-TW" altLang="zh-TW" sz="1800" dirty="0" smtClean="0">
                          <a:solidFill>
                            <a:schemeClr val="tx1"/>
                          </a:solidFill>
                          <a:latin typeface="微軟正黑體" panose="020B0604030504040204" pitchFamily="34" charset="-120"/>
                          <a:ea typeface="微軟正黑體" panose="020B0604030504040204" pitchFamily="34" charset="-120"/>
                        </a:rPr>
                        <a:t>；</a:t>
                      </a:r>
                    </a:p>
                    <a:p>
                      <a:r>
                        <a:rPr lang="en-US" altLang="zh-TW" sz="1800" dirty="0" smtClean="0">
                          <a:solidFill>
                            <a:schemeClr val="tx1"/>
                          </a:solidFill>
                          <a:latin typeface="微軟正黑體" panose="020B0604030504040204" pitchFamily="34" charset="-120"/>
                          <a:ea typeface="微軟正黑體" panose="020B0604030504040204" pitchFamily="34" charset="-120"/>
                        </a:rPr>
                        <a:t>B/Austria/1359417/2021 (B/Victoria lineage)-like virus</a:t>
                      </a:r>
                      <a:r>
                        <a:rPr lang="zh-TW" altLang="zh-TW" sz="1800" dirty="0" smtClean="0">
                          <a:solidFill>
                            <a:schemeClr val="tx1"/>
                          </a:solidFill>
                          <a:latin typeface="微軟正黑體" panose="020B0604030504040204" pitchFamily="34" charset="-120"/>
                          <a:ea typeface="微軟正黑體" panose="020B0604030504040204" pitchFamily="34" charset="-120"/>
                        </a:rPr>
                        <a:t>；</a:t>
                      </a:r>
                    </a:p>
                    <a:p>
                      <a:r>
                        <a:rPr lang="en-US" altLang="zh-TW" sz="1800" dirty="0" smtClean="0">
                          <a:solidFill>
                            <a:schemeClr val="tx1"/>
                          </a:solidFill>
                          <a:latin typeface="微軟正黑體" panose="020B0604030504040204" pitchFamily="34" charset="-120"/>
                          <a:ea typeface="微軟正黑體" panose="020B0604030504040204" pitchFamily="34" charset="-120"/>
                        </a:rPr>
                        <a:t>B/Phuket/3073/2013 (B/Yamagata lineage)-like virus</a:t>
                      </a:r>
                      <a:r>
                        <a:rPr lang="zh-TW" altLang="zh-TW" sz="1800" dirty="0" smtClean="0">
                          <a:solidFill>
                            <a:schemeClr val="tx1"/>
                          </a:solidFill>
                          <a:latin typeface="微軟正黑體" panose="020B0604030504040204" pitchFamily="34" charset="-120"/>
                          <a:ea typeface="微軟正黑體" panose="020B0604030504040204" pitchFamily="34" charset="-120"/>
                        </a:rPr>
                        <a:t>。</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693716">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適應症</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本疫苗適用於</a:t>
                      </a:r>
                      <a:r>
                        <a:rPr lang="en-US" altLang="zh-TW" sz="1800" b="0" i="0" kern="1200" dirty="0" smtClean="0">
                          <a:solidFill>
                            <a:srgbClr val="FF0000"/>
                          </a:solidFill>
                          <a:effectLst/>
                          <a:latin typeface="微軟正黑體" panose="020B0604030504040204" pitchFamily="34" charset="-120"/>
                          <a:ea typeface="微軟正黑體" panose="020B0604030504040204" pitchFamily="34" charset="-120"/>
                          <a:cs typeface="+mn-cs"/>
                        </a:rPr>
                        <a:t>3</a:t>
                      </a:r>
                      <a:r>
                        <a:rPr lang="zh-TW" altLang="en-US" sz="1800" b="0" i="0" kern="1200" dirty="0" smtClean="0">
                          <a:solidFill>
                            <a:srgbClr val="FF0000"/>
                          </a:solidFill>
                          <a:effectLst/>
                          <a:latin typeface="微軟正黑體" panose="020B0604030504040204" pitchFamily="34" charset="-120"/>
                          <a:ea typeface="微軟正黑體" panose="020B0604030504040204" pitchFamily="34" charset="-120"/>
                          <a:cs typeface="+mn-cs"/>
                        </a:rPr>
                        <a:t>歲以上</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兒童及成人之主動免疫接種，藉以預防此疫苗所涵蓋之兩種</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A</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型及兩種</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B</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型流感病毒所引起之流感相關疾病。</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693716">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用法用量</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TW" altLang="en-US" dirty="0" smtClean="0">
                          <a:solidFill>
                            <a:schemeClr val="tx1"/>
                          </a:solidFill>
                          <a:latin typeface="微軟正黑體" panose="020B0604030504040204" pitchFamily="34" charset="-120"/>
                          <a:ea typeface="微軟正黑體" panose="020B0604030504040204" pitchFamily="34" charset="-120"/>
                        </a:rPr>
                        <a:t>僅供肌肉注射，</a:t>
                      </a:r>
                      <a:r>
                        <a:rPr lang="en-US" altLang="zh-TW" sz="1800" b="0" i="0" kern="1200" dirty="0" smtClean="0">
                          <a:solidFill>
                            <a:srgbClr val="FF0000"/>
                          </a:solidFill>
                          <a:effectLst/>
                          <a:latin typeface="微軟正黑體" panose="020B0604030504040204" pitchFamily="34" charset="-120"/>
                          <a:ea typeface="微軟正黑體" panose="020B0604030504040204" pitchFamily="34" charset="-120"/>
                          <a:cs typeface="+mn-cs"/>
                        </a:rPr>
                        <a:t>3 </a:t>
                      </a:r>
                      <a:r>
                        <a:rPr lang="zh-TW" altLang="en-US" sz="1800" b="0" i="0" kern="1200" dirty="0" smtClean="0">
                          <a:solidFill>
                            <a:srgbClr val="FF0000"/>
                          </a:solidFill>
                          <a:effectLst/>
                          <a:latin typeface="微軟正黑體" panose="020B0604030504040204" pitchFamily="34" charset="-120"/>
                          <a:ea typeface="微軟正黑體" panose="020B0604030504040204" pitchFamily="34" charset="-120"/>
                          <a:cs typeface="+mn-cs"/>
                        </a:rPr>
                        <a:t>歲以上</a:t>
                      </a:r>
                      <a:r>
                        <a:rPr lang="zh-TW" altLang="en-US" sz="1800" b="0" i="0" kern="1200" dirty="0" smtClean="0">
                          <a:solidFill>
                            <a:schemeClr val="tx1"/>
                          </a:solidFill>
                          <a:effectLst/>
                          <a:latin typeface="微軟正黑體" panose="020B0604030504040204" pitchFamily="34" charset="-120"/>
                          <a:ea typeface="微軟正黑體" panose="020B0604030504040204" pitchFamily="34" charset="-120"/>
                          <a:cs typeface="+mn-cs"/>
                        </a:rPr>
                        <a:t>兒童及成人</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：一劑 </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0.5mL</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。未滿 </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9 </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歲兒童，若先前未曾注射過流感疫苗者，需接種 </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2 </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次，且間隔至少 </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4 </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週。</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396409">
                <a:tc>
                  <a:txBody>
                    <a:bodyPr/>
                    <a:lstStyle/>
                    <a:p>
                      <a:r>
                        <a:rPr lang="zh-TW" altLang="en-US" b="1" smtClean="0">
                          <a:solidFill>
                            <a:schemeClr val="tx1"/>
                          </a:solidFill>
                          <a:latin typeface="微軟正黑體" panose="020B0604030504040204" pitchFamily="34" charset="-120"/>
                          <a:ea typeface="微軟正黑體" panose="020B0604030504040204" pitchFamily="34" charset="-120"/>
                        </a:rPr>
                        <a:t>懷孕分級</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altLang="zh-TW" dirty="0" smtClean="0">
                          <a:solidFill>
                            <a:schemeClr val="tx1"/>
                          </a:solidFill>
                          <a:latin typeface="微軟正黑體" panose="020B0604030504040204" pitchFamily="34" charset="-120"/>
                          <a:ea typeface="微軟正黑體" panose="020B0604030504040204" pitchFamily="34" charset="-120"/>
                        </a:rPr>
                        <a:t>B</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666075">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副作用</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頭痛、發汗、肌肉痛、關節痛、發燒、倦怠、顫抖、疲勞、注射部位反應。這些反應通常在</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1-2</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天內消失。</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693716">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注意事項</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曾對於疫苗中任何成分（包括雞蛋蛋白質）發生嚴重過敏反應（例如：全身性過敏反應），或過去曾在注射任何流感疫苗後發生嚴重過敏反應。</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183" t="11317" r="33633" b="11473"/>
          <a:stretch/>
        </p:blipFill>
        <p:spPr bwMode="auto">
          <a:xfrm>
            <a:off x="6948264" y="116632"/>
            <a:ext cx="1503153" cy="1967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42628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63687" y="1124744"/>
            <a:ext cx="6544805" cy="2862322"/>
          </a:xfrm>
          <a:prstGeom prst="rect">
            <a:avLst/>
          </a:prstGeom>
        </p:spPr>
        <p:txBody>
          <a:bodyPr wrap="none">
            <a:spAutoFit/>
          </a:bodyPr>
          <a:lstStyle/>
          <a:p>
            <a:r>
              <a:rPr lang="en-US" altLang="zh-TW" sz="6000" b="1" dirty="0">
                <a:solidFill>
                  <a:schemeClr val="bg1"/>
                </a:solidFill>
                <a:latin typeface="微軟正黑體" panose="020B0604030504040204" pitchFamily="34" charset="-120"/>
                <a:ea typeface="微軟正黑體" panose="020B0604030504040204" pitchFamily="34" charset="-120"/>
              </a:rPr>
              <a:t>Influenza </a:t>
            </a:r>
            <a:r>
              <a:rPr lang="en-US" altLang="zh-TW" sz="6000" b="1" dirty="0" smtClean="0">
                <a:solidFill>
                  <a:schemeClr val="bg1"/>
                </a:solidFill>
                <a:latin typeface="微軟正黑體" panose="020B0604030504040204" pitchFamily="34" charset="-120"/>
                <a:ea typeface="微軟正黑體" panose="020B0604030504040204" pitchFamily="34" charset="-120"/>
              </a:rPr>
              <a:t>vaccine</a:t>
            </a:r>
          </a:p>
          <a:p>
            <a:r>
              <a:rPr lang="zh-TW" altLang="en-US" sz="6000" b="1" dirty="0" smtClean="0">
                <a:solidFill>
                  <a:schemeClr val="bg1"/>
                </a:solidFill>
                <a:latin typeface="微軟正黑體" panose="020B0604030504040204" pitchFamily="34" charset="-120"/>
                <a:ea typeface="微軟正黑體" panose="020B0604030504040204" pitchFamily="34" charset="-120"/>
              </a:rPr>
              <a:t>        流感疫苗</a:t>
            </a:r>
            <a:endParaRPr lang="en-US" altLang="zh-TW" sz="6000" b="1" dirty="0">
              <a:solidFill>
                <a:schemeClr val="bg1"/>
              </a:solidFill>
              <a:latin typeface="微軟正黑體" panose="020B0604030504040204" pitchFamily="34" charset="-120"/>
              <a:ea typeface="微軟正黑體" panose="020B0604030504040204" pitchFamily="34" charset="-120"/>
            </a:endParaRPr>
          </a:p>
          <a:p>
            <a:pPr lvl="0"/>
            <a:endParaRPr lang="en-US" altLang="zh-TW" sz="6000" b="1" dirty="0">
              <a:solidFill>
                <a:schemeClr val="accent2">
                  <a:lumMod val="20000"/>
                  <a:lumOff val="80000"/>
                </a:schemeClr>
              </a:solidFill>
              <a:latin typeface="微軟正黑體" panose="020B0604030504040204" pitchFamily="34" charset="-120"/>
              <a:ea typeface="微軟正黑體" panose="020B0604030504040204" pitchFamily="34" charset="-120"/>
            </a:endParaRP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837" t="11784" r="34070" b="17520"/>
          <a:stretch/>
        </p:blipFill>
        <p:spPr bwMode="auto">
          <a:xfrm>
            <a:off x="3477982" y="3212976"/>
            <a:ext cx="2357675" cy="2921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40099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2146974234"/>
              </p:ext>
            </p:extLst>
          </p:nvPr>
        </p:nvGraphicFramePr>
        <p:xfrm>
          <a:off x="-17454" y="0"/>
          <a:ext cx="9161454" cy="7220189"/>
        </p:xfrm>
        <a:graphic>
          <a:graphicData uri="http://schemas.openxmlformats.org/drawingml/2006/table">
            <a:tbl>
              <a:tblPr firstRow="1" bandRow="1">
                <a:tableStyleId>{5C22544A-7EE6-4342-B048-85BDC9FD1C3A}</a:tableStyleId>
              </a:tblPr>
              <a:tblGrid>
                <a:gridCol w="1477654"/>
                <a:gridCol w="7683800"/>
              </a:tblGrid>
              <a:tr h="1273850">
                <a:tc>
                  <a:txBody>
                    <a:bodyPr/>
                    <a:lstStyle/>
                    <a:p>
                      <a:r>
                        <a:rPr lang="zh-TW" altLang="en-US" dirty="0" smtClean="0">
                          <a:solidFill>
                            <a:schemeClr val="tx1"/>
                          </a:solidFill>
                          <a:latin typeface="微軟正黑體" panose="020B0604030504040204" pitchFamily="34" charset="-120"/>
                          <a:ea typeface="微軟正黑體" panose="020B0604030504040204" pitchFamily="34" charset="-120"/>
                        </a:rPr>
                        <a:t>外觀照片</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500" dirty="0" smtClean="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2000" dirty="0" smtClean="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Cell </a:t>
                      </a:r>
                      <a:r>
                        <a:rPr lang="en-US" altLang="zh-TW" sz="2000" b="1" dirty="0" smtClean="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-based vaccine </a:t>
                      </a:r>
                      <a:endParaRPr lang="zh-TW" altLang="en-US" sz="2000" dirty="0" smtClean="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endParaRPr lang="zh-TW" altLang="en-US" dirty="0">
                        <a:solidFill>
                          <a:schemeClr val="tx1"/>
                        </a:solidFill>
                        <a:latin typeface="微軟正黑體" panose="020B0604030504040204" pitchFamily="34" charset="-120"/>
                        <a:ea typeface="微軟正黑體" panose="020B0604030504040204" pitchFamily="34" charset="-120"/>
                      </a:endParaRPr>
                    </a:p>
                  </a:txBody>
                  <a:tcPr>
                    <a:lnB w="12700" cap="flat" cmpd="sng" algn="ctr">
                      <a:solidFill>
                        <a:schemeClr val="tx1"/>
                      </a:solidFill>
                      <a:prstDash val="solid"/>
                      <a:round/>
                      <a:headEnd type="none" w="med" len="med"/>
                      <a:tailEnd type="none" w="med" len="med"/>
                    </a:lnB>
                    <a:solidFill>
                      <a:schemeClr val="accent6">
                        <a:lumMod val="40000"/>
                        <a:lumOff val="60000"/>
                      </a:schemeClr>
                    </a:solidFill>
                  </a:tcPr>
                </a:tc>
              </a:tr>
              <a:tr h="403159">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中文品名</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輔流威適流感疫苗</a:t>
                      </a:r>
                      <a:endParaRPr lang="zh-TW" altLang="en-US"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388846">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英文品名</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FLUCELVAX QUAD</a:t>
                      </a:r>
                      <a:endParaRPr lang="zh-TW" altLang="en-US"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380614">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廠牌名稱</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smtClean="0">
                          <a:solidFill>
                            <a:schemeClr val="tx1"/>
                          </a:solidFill>
                          <a:latin typeface="微軟正黑體" panose="020B0604030504040204" pitchFamily="34" charset="-120"/>
                          <a:ea typeface="微軟正黑體" panose="020B0604030504040204" pitchFamily="34" charset="-120"/>
                        </a:rPr>
                        <a:t>東洋</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126547">
                <a:tc>
                  <a:txBody>
                    <a:bodyPr/>
                    <a:lstStyle/>
                    <a:p>
                      <a:r>
                        <a:rPr lang="zh-TW" altLang="en-US" dirty="0" smtClean="0">
                          <a:solidFill>
                            <a:schemeClr val="tx1"/>
                          </a:solidFill>
                          <a:latin typeface="微軟正黑體" panose="020B0604030504040204" pitchFamily="34" charset="-120"/>
                          <a:ea typeface="微軟正黑體" panose="020B0604030504040204" pitchFamily="34" charset="-120"/>
                        </a:rPr>
                        <a:t>成分含量</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altLang="zh-TW" sz="1800" dirty="0" smtClean="0">
                          <a:solidFill>
                            <a:schemeClr val="tx1"/>
                          </a:solidFill>
                          <a:latin typeface="微軟正黑體" panose="020B0604030504040204" pitchFamily="34" charset="-120"/>
                          <a:ea typeface="微軟正黑體" panose="020B0604030504040204" pitchFamily="34" charset="-120"/>
                        </a:rPr>
                        <a:t>A/Wisconsin/</a:t>
                      </a:r>
                      <a:r>
                        <a:rPr lang="en-US" altLang="zh-TW" sz="1800" dirty="0" smtClean="0">
                          <a:solidFill>
                            <a:srgbClr val="FF0000"/>
                          </a:solidFill>
                          <a:latin typeface="微軟正黑體" panose="020B0604030504040204" pitchFamily="34" charset="-120"/>
                          <a:ea typeface="微軟正黑體" panose="020B0604030504040204" pitchFamily="34" charset="-120"/>
                        </a:rPr>
                        <a:t>588</a:t>
                      </a:r>
                      <a:r>
                        <a:rPr lang="en-US" altLang="zh-TW" sz="1800" dirty="0" smtClean="0">
                          <a:solidFill>
                            <a:schemeClr val="tx1"/>
                          </a:solidFill>
                          <a:latin typeface="微軟正黑體" panose="020B0604030504040204" pitchFamily="34" charset="-120"/>
                          <a:ea typeface="微軟正黑體" panose="020B0604030504040204" pitchFamily="34" charset="-120"/>
                        </a:rPr>
                        <a:t>/2019 (H1N1)pdm09-like virus</a:t>
                      </a:r>
                      <a:r>
                        <a:rPr lang="zh-TW" altLang="zh-TW" sz="1800" dirty="0" smtClean="0">
                          <a:solidFill>
                            <a:schemeClr val="tx1"/>
                          </a:solidFill>
                          <a:latin typeface="微軟正黑體" panose="020B0604030504040204" pitchFamily="34" charset="-120"/>
                          <a:ea typeface="微軟正黑體" panose="020B0604030504040204" pitchFamily="34" charset="-120"/>
                        </a:rPr>
                        <a:t>；</a:t>
                      </a:r>
                    </a:p>
                    <a:p>
                      <a:r>
                        <a:rPr lang="en-US" altLang="zh-TW" sz="1800" dirty="0" smtClean="0">
                          <a:solidFill>
                            <a:schemeClr val="tx1"/>
                          </a:solidFill>
                          <a:latin typeface="微軟正黑體" panose="020B0604030504040204" pitchFamily="34" charset="-120"/>
                          <a:ea typeface="微軟正黑體" panose="020B0604030504040204" pitchFamily="34" charset="-120"/>
                        </a:rPr>
                        <a:t>A/Darwin/</a:t>
                      </a:r>
                      <a:r>
                        <a:rPr lang="en-US" altLang="zh-TW" sz="1800" dirty="0" smtClean="0">
                          <a:solidFill>
                            <a:srgbClr val="FF0000"/>
                          </a:solidFill>
                          <a:latin typeface="微軟正黑體" panose="020B0604030504040204" pitchFamily="34" charset="-120"/>
                          <a:ea typeface="微軟正黑體" panose="020B0604030504040204" pitchFamily="34" charset="-120"/>
                        </a:rPr>
                        <a:t>6</a:t>
                      </a:r>
                      <a:r>
                        <a:rPr lang="en-US" altLang="zh-TW" sz="1800" dirty="0" smtClean="0">
                          <a:solidFill>
                            <a:schemeClr val="tx1"/>
                          </a:solidFill>
                          <a:latin typeface="微軟正黑體" panose="020B0604030504040204" pitchFamily="34" charset="-120"/>
                          <a:ea typeface="微軟正黑體" panose="020B0604030504040204" pitchFamily="34" charset="-120"/>
                        </a:rPr>
                        <a:t>/2021 (H3N2)-like virus</a:t>
                      </a:r>
                      <a:r>
                        <a:rPr lang="zh-TW" altLang="zh-TW" sz="1800" dirty="0" smtClean="0">
                          <a:solidFill>
                            <a:schemeClr val="tx1"/>
                          </a:solidFill>
                          <a:latin typeface="微軟正黑體" panose="020B0604030504040204" pitchFamily="34" charset="-120"/>
                          <a:ea typeface="微軟正黑體" panose="020B0604030504040204" pitchFamily="34" charset="-120"/>
                        </a:rPr>
                        <a:t>；</a:t>
                      </a:r>
                    </a:p>
                    <a:p>
                      <a:r>
                        <a:rPr lang="en-US" altLang="zh-TW" sz="1800" dirty="0" smtClean="0">
                          <a:solidFill>
                            <a:schemeClr val="tx1"/>
                          </a:solidFill>
                          <a:latin typeface="微軟正黑體" panose="020B0604030504040204" pitchFamily="34" charset="-120"/>
                          <a:ea typeface="微軟正黑體" panose="020B0604030504040204" pitchFamily="34" charset="-120"/>
                        </a:rPr>
                        <a:t>B/Austria/1359417/2021 (B/Victoria lineage)-like virus</a:t>
                      </a:r>
                      <a:r>
                        <a:rPr lang="zh-TW" altLang="zh-TW" sz="1800" dirty="0" smtClean="0">
                          <a:solidFill>
                            <a:schemeClr val="tx1"/>
                          </a:solidFill>
                          <a:latin typeface="微軟正黑體" panose="020B0604030504040204" pitchFamily="34" charset="-120"/>
                          <a:ea typeface="微軟正黑體" panose="020B0604030504040204" pitchFamily="34" charset="-120"/>
                        </a:rPr>
                        <a:t>；</a:t>
                      </a:r>
                    </a:p>
                    <a:p>
                      <a:r>
                        <a:rPr lang="en-US" altLang="zh-TW" sz="1800" dirty="0" smtClean="0">
                          <a:solidFill>
                            <a:schemeClr val="tx1"/>
                          </a:solidFill>
                          <a:latin typeface="微軟正黑體" panose="020B0604030504040204" pitchFamily="34" charset="-120"/>
                          <a:ea typeface="微軟正黑體" panose="020B0604030504040204" pitchFamily="34" charset="-120"/>
                        </a:rPr>
                        <a:t>B/Phuket/3073/2013 (B/Yamagata lineage)-like virus</a:t>
                      </a:r>
                      <a:r>
                        <a:rPr lang="zh-TW" altLang="zh-TW" sz="1800" dirty="0" smtClean="0">
                          <a:solidFill>
                            <a:schemeClr val="tx1"/>
                          </a:solidFill>
                          <a:latin typeface="微軟正黑體" panose="020B0604030504040204" pitchFamily="34" charset="-120"/>
                          <a:ea typeface="微軟正黑體" panose="020B0604030504040204" pitchFamily="34" charset="-120"/>
                        </a:rPr>
                        <a:t>。</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693716">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適應症</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適用於</a:t>
                      </a:r>
                      <a:r>
                        <a:rPr lang="en-US" altLang="zh-TW" sz="1800" b="0" i="0" kern="1200" dirty="0" smtClean="0">
                          <a:solidFill>
                            <a:srgbClr val="FF0000"/>
                          </a:solidFill>
                          <a:effectLst/>
                          <a:latin typeface="微軟正黑體" panose="020B0604030504040204" pitchFamily="34" charset="-120"/>
                          <a:ea typeface="微軟正黑體" panose="020B0604030504040204" pitchFamily="34" charset="-120"/>
                          <a:cs typeface="+mn-cs"/>
                        </a:rPr>
                        <a:t>3</a:t>
                      </a:r>
                      <a:r>
                        <a:rPr lang="zh-TW" altLang="en-US" sz="1800" b="0" i="0" kern="1200" dirty="0" smtClean="0">
                          <a:solidFill>
                            <a:srgbClr val="FF0000"/>
                          </a:solidFill>
                          <a:effectLst/>
                          <a:latin typeface="微軟正黑體" panose="020B0604030504040204" pitchFamily="34" charset="-120"/>
                          <a:ea typeface="微軟正黑體" panose="020B0604030504040204" pitchFamily="34" charset="-120"/>
                          <a:cs typeface="+mn-cs"/>
                        </a:rPr>
                        <a:t>歲以上</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兒童及成人之主動免疫接種，預防此疫苗所涵蓋之兩種</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A</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型及兩種</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B</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型流感病毒所引起的流感相關疾病。</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693716">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用法用量</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TW" altLang="en-US" dirty="0" smtClean="0">
                          <a:solidFill>
                            <a:schemeClr val="tx1"/>
                          </a:solidFill>
                          <a:latin typeface="微軟正黑體" panose="020B0604030504040204" pitchFamily="34" charset="-120"/>
                          <a:ea typeface="微軟正黑體" panose="020B0604030504040204" pitchFamily="34" charset="-120"/>
                        </a:rPr>
                        <a:t>僅供肌肉注射，</a:t>
                      </a:r>
                      <a:r>
                        <a:rPr lang="en-US" altLang="zh-TW" sz="1800" b="0" i="0" kern="1200" dirty="0" smtClean="0">
                          <a:solidFill>
                            <a:srgbClr val="FF0000"/>
                          </a:solidFill>
                          <a:effectLst/>
                          <a:latin typeface="+mn-lt"/>
                          <a:ea typeface="+mn-ea"/>
                          <a:cs typeface="+mn-cs"/>
                        </a:rPr>
                        <a:t>3 </a:t>
                      </a:r>
                      <a:r>
                        <a:rPr lang="zh-TW" altLang="en-US" sz="1800" b="0" i="0" kern="1200" dirty="0" smtClean="0">
                          <a:solidFill>
                            <a:srgbClr val="FF0000"/>
                          </a:solidFill>
                          <a:effectLst/>
                          <a:latin typeface="+mn-lt"/>
                          <a:ea typeface="+mn-ea"/>
                          <a:cs typeface="+mn-cs"/>
                        </a:rPr>
                        <a:t>歲以上</a:t>
                      </a:r>
                      <a:r>
                        <a:rPr lang="zh-TW" altLang="en-US" sz="1800" b="0" i="0" kern="1200" dirty="0" smtClean="0">
                          <a:solidFill>
                            <a:schemeClr val="dk1"/>
                          </a:solidFill>
                          <a:effectLst/>
                          <a:latin typeface="+mn-lt"/>
                          <a:ea typeface="+mn-ea"/>
                          <a:cs typeface="+mn-cs"/>
                        </a:rPr>
                        <a:t>兒童及成人：一劑 </a:t>
                      </a:r>
                      <a:r>
                        <a:rPr lang="en-US" altLang="zh-TW" sz="1800" b="0" i="0" kern="1200" dirty="0" smtClean="0">
                          <a:solidFill>
                            <a:schemeClr val="dk1"/>
                          </a:solidFill>
                          <a:effectLst/>
                          <a:latin typeface="+mn-lt"/>
                          <a:ea typeface="+mn-ea"/>
                          <a:cs typeface="+mn-cs"/>
                        </a:rPr>
                        <a:t>0.5mL</a:t>
                      </a:r>
                      <a:r>
                        <a:rPr lang="zh-TW" altLang="en-US" sz="1800" b="0" i="0" kern="1200" dirty="0" smtClean="0">
                          <a:solidFill>
                            <a:schemeClr val="dk1"/>
                          </a:solidFill>
                          <a:effectLst/>
                          <a:latin typeface="+mn-lt"/>
                          <a:ea typeface="+mn-ea"/>
                          <a:cs typeface="+mn-cs"/>
                        </a:rPr>
                        <a:t>。</a:t>
                      </a:r>
                      <a:r>
                        <a:rPr lang="zh-TW" altLang="en-US" dirty="0" smtClean="0"/>
                        <a:t/>
                      </a:r>
                      <a:br>
                        <a:rPr lang="zh-TW" altLang="en-US" dirty="0" smtClean="0"/>
                      </a:br>
                      <a:r>
                        <a:rPr lang="en-US" altLang="zh-TW" sz="1800" b="0" i="0" kern="1200" dirty="0" smtClean="0">
                          <a:solidFill>
                            <a:schemeClr val="dk1"/>
                          </a:solidFill>
                          <a:effectLst/>
                          <a:latin typeface="+mn-lt"/>
                          <a:ea typeface="+mn-ea"/>
                          <a:cs typeface="+mn-cs"/>
                        </a:rPr>
                        <a:t>3</a:t>
                      </a:r>
                      <a:r>
                        <a:rPr lang="zh-TW" altLang="en-US" sz="1800" b="0" i="0" kern="1200" dirty="0" smtClean="0">
                          <a:solidFill>
                            <a:schemeClr val="dk1"/>
                          </a:solidFill>
                          <a:effectLst/>
                          <a:latin typeface="+mn-lt"/>
                          <a:ea typeface="+mn-ea"/>
                          <a:cs typeface="+mn-cs"/>
                        </a:rPr>
                        <a:t>歲到</a:t>
                      </a:r>
                      <a:r>
                        <a:rPr lang="en-US" altLang="zh-TW" sz="1800" b="0" i="0" kern="1200" dirty="0" smtClean="0">
                          <a:solidFill>
                            <a:schemeClr val="dk1"/>
                          </a:solidFill>
                          <a:effectLst/>
                          <a:latin typeface="+mn-lt"/>
                          <a:ea typeface="+mn-ea"/>
                          <a:cs typeface="+mn-cs"/>
                        </a:rPr>
                        <a:t>8</a:t>
                      </a:r>
                      <a:r>
                        <a:rPr lang="zh-TW" altLang="en-US" sz="1800" b="0" i="0" kern="1200" dirty="0" smtClean="0">
                          <a:solidFill>
                            <a:schemeClr val="dk1"/>
                          </a:solidFill>
                          <a:effectLst/>
                          <a:latin typeface="+mn-lt"/>
                          <a:ea typeface="+mn-ea"/>
                          <a:cs typeface="+mn-cs"/>
                        </a:rPr>
                        <a:t>歲兒童，若先前未曾注射過流感疫苗者，需接種 </a:t>
                      </a:r>
                      <a:r>
                        <a:rPr lang="en-US" altLang="zh-TW" sz="1800" b="0" i="0" kern="1200" dirty="0" smtClean="0">
                          <a:solidFill>
                            <a:schemeClr val="dk1"/>
                          </a:solidFill>
                          <a:effectLst/>
                          <a:latin typeface="+mn-lt"/>
                          <a:ea typeface="+mn-ea"/>
                          <a:cs typeface="+mn-cs"/>
                        </a:rPr>
                        <a:t>2 </a:t>
                      </a:r>
                      <a:r>
                        <a:rPr lang="zh-TW" altLang="en-US" sz="1800" b="0" i="0" kern="1200" dirty="0" smtClean="0">
                          <a:solidFill>
                            <a:schemeClr val="dk1"/>
                          </a:solidFill>
                          <a:effectLst/>
                          <a:latin typeface="+mn-lt"/>
                          <a:ea typeface="+mn-ea"/>
                          <a:cs typeface="+mn-cs"/>
                        </a:rPr>
                        <a:t>次，且間隔至少 </a:t>
                      </a:r>
                      <a:r>
                        <a:rPr lang="en-US" altLang="zh-TW" sz="1800" b="0" i="0" kern="1200" dirty="0" smtClean="0">
                          <a:solidFill>
                            <a:schemeClr val="dk1"/>
                          </a:solidFill>
                          <a:effectLst/>
                          <a:latin typeface="+mn-lt"/>
                          <a:ea typeface="+mn-ea"/>
                          <a:cs typeface="+mn-cs"/>
                        </a:rPr>
                        <a:t>4 </a:t>
                      </a:r>
                      <a:r>
                        <a:rPr lang="zh-TW" altLang="en-US" sz="1800" b="0" i="0" kern="1200" dirty="0" smtClean="0">
                          <a:solidFill>
                            <a:schemeClr val="dk1"/>
                          </a:solidFill>
                          <a:effectLst/>
                          <a:latin typeface="+mn-lt"/>
                          <a:ea typeface="+mn-ea"/>
                          <a:cs typeface="+mn-cs"/>
                        </a:rPr>
                        <a:t>週。</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396409">
                <a:tc>
                  <a:txBody>
                    <a:bodyPr/>
                    <a:lstStyle/>
                    <a:p>
                      <a:r>
                        <a:rPr lang="zh-TW" altLang="en-US" b="1" smtClean="0">
                          <a:solidFill>
                            <a:schemeClr val="tx1"/>
                          </a:solidFill>
                          <a:latin typeface="微軟正黑體" panose="020B0604030504040204" pitchFamily="34" charset="-120"/>
                          <a:ea typeface="微軟正黑體" panose="020B0604030504040204" pitchFamily="34" charset="-120"/>
                        </a:rPr>
                        <a:t>懷孕分級</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altLang="zh-TW" dirty="0" smtClean="0">
                          <a:solidFill>
                            <a:schemeClr val="tx1"/>
                          </a:solidFill>
                          <a:latin typeface="微軟正黑體" panose="020B0604030504040204" pitchFamily="34" charset="-120"/>
                          <a:ea typeface="微軟正黑體" panose="020B0604030504040204" pitchFamily="34" charset="-120"/>
                        </a:rPr>
                        <a:t>B</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666075">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副作用</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頭痛、發汗、肌肉痛、關節痛、發燒、倦怠、顫抖、疲勞、注射部位反應。這些反應通常在</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1-2</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天內消失。</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693716">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注意事項</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曾因任何疫苗成分引發嚴重過敏反應（例如過敏性休克）者，不得施打</a:t>
                      </a:r>
                      <a:r>
                        <a:rPr lang="en-US" altLang="zh-TW" sz="1800" b="0" i="0" kern="1200" dirty="0" err="1" smtClean="0">
                          <a:solidFill>
                            <a:schemeClr val="dk1"/>
                          </a:solidFill>
                          <a:effectLst/>
                          <a:latin typeface="微軟正黑體" panose="020B0604030504040204" pitchFamily="34" charset="-120"/>
                          <a:ea typeface="微軟正黑體" panose="020B0604030504040204" pitchFamily="34" charset="-120"/>
                          <a:cs typeface="+mn-cs"/>
                        </a:rPr>
                        <a:t>Flucelvax</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 Quad</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。不建議將本疫苗與其他廠牌季節性流感疫苗或注射液混用。</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296" t="47752" r="42006" b="32248"/>
          <a:stretch/>
        </p:blipFill>
        <p:spPr bwMode="auto">
          <a:xfrm>
            <a:off x="1691680" y="0"/>
            <a:ext cx="1650641" cy="118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32933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15246712"/>
              </p:ext>
            </p:extLst>
          </p:nvPr>
        </p:nvGraphicFramePr>
        <p:xfrm>
          <a:off x="-36512" y="-2"/>
          <a:ext cx="9161454" cy="6729397"/>
        </p:xfrm>
        <a:graphic>
          <a:graphicData uri="http://schemas.openxmlformats.org/drawingml/2006/table">
            <a:tbl>
              <a:tblPr firstRow="1" bandRow="1">
                <a:tableStyleId>{5C22544A-7EE6-4342-B048-85BDC9FD1C3A}</a:tableStyleId>
              </a:tblPr>
              <a:tblGrid>
                <a:gridCol w="1477654"/>
                <a:gridCol w="7683800"/>
              </a:tblGrid>
              <a:tr h="1477727">
                <a:tc>
                  <a:txBody>
                    <a:bodyPr/>
                    <a:lstStyle/>
                    <a:p>
                      <a:r>
                        <a:rPr lang="zh-TW" altLang="en-US" dirty="0" smtClean="0">
                          <a:solidFill>
                            <a:schemeClr val="tx1"/>
                          </a:solidFill>
                          <a:latin typeface="微軟正黑體" panose="020B0604030504040204" pitchFamily="34" charset="-120"/>
                          <a:ea typeface="微軟正黑體" panose="020B0604030504040204" pitchFamily="34" charset="-120"/>
                        </a:rPr>
                        <a:t>外觀照片</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altLang="zh-TW" dirty="0" smtClean="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R</a:t>
                      </a:r>
                      <a:r>
                        <a:rPr lang="en-US" altLang="zh-TW" sz="2500" b="1" dirty="0" smtClean="0">
                          <a:solidFill>
                            <a:schemeClr val="accent6">
                              <a:lumMod val="50000"/>
                            </a:schemeClr>
                          </a:solidFill>
                          <a:effectLst>
                            <a:outerShdw blurRad="38100" dist="38100" dir="2700000" algn="tl">
                              <a:srgbClr val="000000">
                                <a:alpha val="43137"/>
                              </a:srgbClr>
                            </a:outerShdw>
                          </a:effectLst>
                        </a:rPr>
                        <a:t>ecombinant-based</a:t>
                      </a:r>
                      <a:endParaRPr lang="zh-TW" altLang="en-US" sz="2500"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a:lnB w="12700" cap="flat" cmpd="sng" algn="ctr">
                      <a:solidFill>
                        <a:schemeClr val="tx1"/>
                      </a:solidFill>
                      <a:prstDash val="solid"/>
                      <a:round/>
                      <a:headEnd type="none" w="med" len="med"/>
                      <a:tailEnd type="none" w="med" len="med"/>
                    </a:lnB>
                    <a:solidFill>
                      <a:schemeClr val="accent6">
                        <a:lumMod val="40000"/>
                        <a:lumOff val="60000"/>
                      </a:schemeClr>
                    </a:solidFill>
                  </a:tcPr>
                </a:tc>
              </a:tr>
              <a:tr h="367099">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英文品名</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err="1"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Flublok</a:t>
                      </a:r>
                      <a:r>
                        <a:rPr lang="en-US" altLang="zh-TW"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b="1" dirty="0" err="1"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Quadrivalent</a:t>
                      </a:r>
                      <a:r>
                        <a:rPr lang="zh-TW" altLang="en-US"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專案進口無藥證</a:t>
                      </a:r>
                      <a:r>
                        <a:rPr lang="en-US" altLang="zh-TW"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380415">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廠牌名稱</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chemeClr val="tx1"/>
                          </a:solidFill>
                          <a:latin typeface="微軟正黑體" panose="020B0604030504040204" pitchFamily="34" charset="-120"/>
                          <a:ea typeface="微軟正黑體" panose="020B0604030504040204" pitchFamily="34" charset="-120"/>
                        </a:rPr>
                        <a:t>賽諾菲</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257167">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成分含量</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altLang="zh-TW" sz="1800" dirty="0" smtClean="0">
                          <a:solidFill>
                            <a:schemeClr val="tx1"/>
                          </a:solidFill>
                          <a:latin typeface="微軟正黑體" panose="020B0604030504040204" pitchFamily="34" charset="-120"/>
                          <a:ea typeface="微軟正黑體" panose="020B0604030504040204" pitchFamily="34" charset="-120"/>
                        </a:rPr>
                        <a:t>A/Wisconsin/</a:t>
                      </a:r>
                      <a:r>
                        <a:rPr lang="en-US" altLang="zh-TW" sz="1800" dirty="0" smtClean="0">
                          <a:solidFill>
                            <a:srgbClr val="FF0000"/>
                          </a:solidFill>
                          <a:latin typeface="微軟正黑體" panose="020B0604030504040204" pitchFamily="34" charset="-120"/>
                          <a:ea typeface="微軟正黑體" panose="020B0604030504040204" pitchFamily="34" charset="-120"/>
                        </a:rPr>
                        <a:t>588</a:t>
                      </a:r>
                      <a:r>
                        <a:rPr lang="en-US" altLang="zh-TW" sz="1800" dirty="0" smtClean="0">
                          <a:solidFill>
                            <a:schemeClr val="tx1"/>
                          </a:solidFill>
                          <a:latin typeface="微軟正黑體" panose="020B0604030504040204" pitchFamily="34" charset="-120"/>
                          <a:ea typeface="微軟正黑體" panose="020B0604030504040204" pitchFamily="34" charset="-120"/>
                        </a:rPr>
                        <a:t>/2019 (H1N1)pdm09-like virus</a:t>
                      </a:r>
                      <a:r>
                        <a:rPr lang="zh-TW" altLang="zh-TW" sz="1800" dirty="0" smtClean="0">
                          <a:solidFill>
                            <a:schemeClr val="tx1"/>
                          </a:solidFill>
                          <a:latin typeface="微軟正黑體" panose="020B0604030504040204" pitchFamily="34" charset="-120"/>
                          <a:ea typeface="微軟正黑體" panose="020B0604030504040204" pitchFamily="34" charset="-120"/>
                        </a:rPr>
                        <a:t>；</a:t>
                      </a:r>
                    </a:p>
                    <a:p>
                      <a:r>
                        <a:rPr lang="en-US" altLang="zh-TW" sz="1800" dirty="0" smtClean="0">
                          <a:solidFill>
                            <a:schemeClr val="tx1"/>
                          </a:solidFill>
                          <a:latin typeface="微軟正黑體" panose="020B0604030504040204" pitchFamily="34" charset="-120"/>
                          <a:ea typeface="微軟正黑體" panose="020B0604030504040204" pitchFamily="34" charset="-120"/>
                        </a:rPr>
                        <a:t>A/Darwin/</a:t>
                      </a:r>
                      <a:r>
                        <a:rPr lang="en-US" altLang="zh-TW" sz="1800" dirty="0" smtClean="0">
                          <a:solidFill>
                            <a:srgbClr val="FF0000"/>
                          </a:solidFill>
                          <a:latin typeface="微軟正黑體" panose="020B0604030504040204" pitchFamily="34" charset="-120"/>
                          <a:ea typeface="微軟正黑體" panose="020B0604030504040204" pitchFamily="34" charset="-120"/>
                        </a:rPr>
                        <a:t>6</a:t>
                      </a:r>
                      <a:r>
                        <a:rPr lang="en-US" altLang="zh-TW" sz="1800" dirty="0" smtClean="0">
                          <a:solidFill>
                            <a:schemeClr val="tx1"/>
                          </a:solidFill>
                          <a:latin typeface="微軟正黑體" panose="020B0604030504040204" pitchFamily="34" charset="-120"/>
                          <a:ea typeface="微軟正黑體" panose="020B0604030504040204" pitchFamily="34" charset="-120"/>
                        </a:rPr>
                        <a:t>/2021 (H3N2)-like virus</a:t>
                      </a:r>
                      <a:r>
                        <a:rPr lang="zh-TW" altLang="zh-TW" sz="1800" dirty="0" smtClean="0">
                          <a:solidFill>
                            <a:schemeClr val="tx1"/>
                          </a:solidFill>
                          <a:latin typeface="微軟正黑體" panose="020B0604030504040204" pitchFamily="34" charset="-120"/>
                          <a:ea typeface="微軟正黑體" panose="020B0604030504040204" pitchFamily="34" charset="-120"/>
                        </a:rPr>
                        <a:t>；</a:t>
                      </a:r>
                    </a:p>
                    <a:p>
                      <a:r>
                        <a:rPr lang="en-US" altLang="zh-TW" sz="1800" dirty="0" smtClean="0">
                          <a:solidFill>
                            <a:schemeClr val="tx1"/>
                          </a:solidFill>
                          <a:latin typeface="微軟正黑體" panose="020B0604030504040204" pitchFamily="34" charset="-120"/>
                          <a:ea typeface="微軟正黑體" panose="020B0604030504040204" pitchFamily="34" charset="-120"/>
                        </a:rPr>
                        <a:t>B/Austria/1359417/2021 (B/Victoria lineage)-like virus</a:t>
                      </a:r>
                      <a:r>
                        <a:rPr lang="zh-TW" altLang="zh-TW" sz="1800" dirty="0" smtClean="0">
                          <a:solidFill>
                            <a:schemeClr val="tx1"/>
                          </a:solidFill>
                          <a:latin typeface="微軟正黑體" panose="020B0604030504040204" pitchFamily="34" charset="-120"/>
                          <a:ea typeface="微軟正黑體" panose="020B0604030504040204" pitchFamily="34" charset="-120"/>
                        </a:rPr>
                        <a:t>；</a:t>
                      </a:r>
                    </a:p>
                    <a:p>
                      <a:r>
                        <a:rPr lang="en-US" altLang="zh-TW" sz="1800" dirty="0" smtClean="0">
                          <a:solidFill>
                            <a:schemeClr val="tx1"/>
                          </a:solidFill>
                          <a:latin typeface="微軟正黑體" panose="020B0604030504040204" pitchFamily="34" charset="-120"/>
                          <a:ea typeface="微軟正黑體" panose="020B0604030504040204" pitchFamily="34" charset="-120"/>
                        </a:rPr>
                        <a:t>B/Phuket/3073/2013 (B/Yamagata lineage)-like virus</a:t>
                      </a:r>
                      <a:r>
                        <a:rPr lang="zh-TW" altLang="zh-TW" sz="1800" dirty="0" smtClean="0">
                          <a:solidFill>
                            <a:schemeClr val="tx1"/>
                          </a:solidFill>
                          <a:latin typeface="微軟正黑體" panose="020B0604030504040204" pitchFamily="34" charset="-120"/>
                          <a:ea typeface="微軟正黑體" panose="020B0604030504040204" pitchFamily="34" charset="-120"/>
                        </a:rPr>
                        <a:t>。</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654701">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適應症</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altLang="zh-TW" sz="1800" b="0" i="0" kern="1200" dirty="0" err="1" smtClean="0">
                          <a:solidFill>
                            <a:schemeClr val="dk1"/>
                          </a:solidFill>
                          <a:effectLst/>
                          <a:latin typeface="微軟正黑體" panose="020B0604030504040204" pitchFamily="34" charset="-120"/>
                          <a:ea typeface="微軟正黑體" panose="020B0604030504040204" pitchFamily="34" charset="-120"/>
                          <a:cs typeface="+mn-cs"/>
                        </a:rPr>
                        <a:t>Flublok</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四價流感疫苗適用於</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18</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歲</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含</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以上成人之之主動免疫接種，預防此疫苗所涵蓋之</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A</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型及</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B</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型流感病毒所引起的流感相關疾病。</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449592">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用法用量</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TW" altLang="en-US" dirty="0" smtClean="0">
                          <a:solidFill>
                            <a:schemeClr val="tx1"/>
                          </a:solidFill>
                          <a:latin typeface="微軟正黑體" panose="020B0604030504040204" pitchFamily="34" charset="-120"/>
                          <a:ea typeface="微軟正黑體" panose="020B0604030504040204" pitchFamily="34" charset="-120"/>
                        </a:rPr>
                        <a:t>僅供肌肉注射，</a:t>
                      </a:r>
                      <a:r>
                        <a:rPr lang="en-US" altLang="zh-TW" dirty="0" smtClean="0">
                          <a:solidFill>
                            <a:schemeClr val="tx1"/>
                          </a:solidFill>
                          <a:latin typeface="微軟正黑體" panose="020B0604030504040204" pitchFamily="34" charset="-120"/>
                          <a:ea typeface="微軟正黑體" panose="020B0604030504040204" pitchFamily="34" charset="-120"/>
                        </a:rPr>
                        <a:t>18</a:t>
                      </a:r>
                      <a:r>
                        <a:rPr lang="en-US" altLang="zh-TW" sz="1800" b="0" i="0" kern="1200" dirty="0" smtClean="0">
                          <a:solidFill>
                            <a:schemeClr val="dk1"/>
                          </a:solidFill>
                          <a:effectLst/>
                          <a:latin typeface="+mn-lt"/>
                          <a:ea typeface="+mn-ea"/>
                          <a:cs typeface="+mn-cs"/>
                        </a:rPr>
                        <a:t> </a:t>
                      </a:r>
                      <a:r>
                        <a:rPr lang="zh-TW" altLang="en-US" sz="1800" b="0" i="0" kern="1200" dirty="0" smtClean="0">
                          <a:solidFill>
                            <a:schemeClr val="dk1"/>
                          </a:solidFill>
                          <a:effectLst/>
                          <a:latin typeface="+mn-lt"/>
                          <a:ea typeface="+mn-ea"/>
                          <a:cs typeface="+mn-cs"/>
                        </a:rPr>
                        <a:t>歲以上成人：一劑 </a:t>
                      </a:r>
                      <a:r>
                        <a:rPr lang="en-US" altLang="zh-TW" sz="1800" b="0" i="0" kern="1200" dirty="0" smtClean="0">
                          <a:solidFill>
                            <a:schemeClr val="dk1"/>
                          </a:solidFill>
                          <a:effectLst/>
                          <a:latin typeface="+mn-lt"/>
                          <a:ea typeface="+mn-ea"/>
                          <a:cs typeface="+mn-cs"/>
                        </a:rPr>
                        <a:t>0.5mL</a:t>
                      </a:r>
                      <a:r>
                        <a:rPr lang="zh-TW" altLang="en-US" sz="1800" b="0" i="0" kern="1200" dirty="0" smtClean="0">
                          <a:solidFill>
                            <a:schemeClr val="dk1"/>
                          </a:solidFill>
                          <a:effectLst/>
                          <a:latin typeface="+mn-lt"/>
                          <a:ea typeface="+mn-ea"/>
                          <a:cs typeface="+mn-cs"/>
                        </a:rPr>
                        <a:t>。</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459853">
                <a:tc>
                  <a:txBody>
                    <a:bodyPr/>
                    <a:lstStyle/>
                    <a:p>
                      <a:r>
                        <a:rPr lang="zh-TW" altLang="en-US" b="1" smtClean="0">
                          <a:solidFill>
                            <a:schemeClr val="tx1"/>
                          </a:solidFill>
                          <a:latin typeface="微軟正黑體" panose="020B0604030504040204" pitchFamily="34" charset="-120"/>
                          <a:ea typeface="微軟正黑體" panose="020B0604030504040204" pitchFamily="34" charset="-120"/>
                        </a:rPr>
                        <a:t>懷孕分級</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TW" altLang="en-US" dirty="0" smtClean="0">
                          <a:solidFill>
                            <a:schemeClr val="tx1"/>
                          </a:solidFill>
                          <a:latin typeface="微軟正黑體" panose="020B0604030504040204" pitchFamily="34" charset="-120"/>
                          <a:ea typeface="微軟正黑體" panose="020B0604030504040204" pitchFamily="34" charset="-120"/>
                        </a:rPr>
                        <a:t>無足夠資料可評估</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772679">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副作用</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頭痛、發汗、肌肉痛、關節痛、發燒、倦怠、顫抖、疲勞、注射部位反應。這些反應通常在</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1-2</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天內消失。</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910164">
                <a:tc>
                  <a:txBody>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注意事項</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冷藏（</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2℃-8℃</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）儲存。不可冷凍。注射器應避免光照。</a:t>
                      </a:r>
                      <a:endPar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endParaRPr>
                    </a:p>
                    <a:p>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優先推薦給</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65</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歲以上老人使用</a:t>
                      </a:r>
                      <a:endParaRPr lang="zh-TW" altLang="en-US"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297" t="50000" r="43052" b="32868"/>
          <a:stretch/>
        </p:blipFill>
        <p:spPr bwMode="auto">
          <a:xfrm>
            <a:off x="1691680" y="71769"/>
            <a:ext cx="1872208" cy="1231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61877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25760"/>
            <a:ext cx="8229600" cy="1070992"/>
          </a:xfrm>
          <a:solidFill>
            <a:schemeClr val="bg1"/>
          </a:solidFill>
        </p:spPr>
        <p:txBody>
          <a:bodyPr>
            <a:normAutofit fontScale="90000"/>
          </a:bodyPr>
          <a:lstStyle/>
          <a:p>
            <a:r>
              <a:rPr lang="en-US" altLang="zh-TW" b="1" dirty="0" smtClean="0">
                <a:solidFill>
                  <a:srgbClr val="0000FF"/>
                </a:solidFill>
                <a:latin typeface="微軟正黑體" panose="020B0604030504040204" pitchFamily="34" charset="-120"/>
                <a:ea typeface="微軟正黑體" panose="020B0604030504040204" pitchFamily="34" charset="-120"/>
              </a:rPr>
              <a:t>Live-Attenuated</a:t>
            </a:r>
            <a:r>
              <a:rPr lang="en-US" altLang="zh-TW" b="1" dirty="0">
                <a:solidFill>
                  <a:srgbClr val="0000FF"/>
                </a:solidFill>
                <a:latin typeface="微軟正黑體" panose="020B0604030504040204" pitchFamily="34" charset="-120"/>
                <a:ea typeface="微軟正黑體" panose="020B0604030504040204" pitchFamily="34" charset="-120"/>
              </a:rPr>
              <a:t> Influenza Vaccines </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24249"/>
            <a:ext cx="2689194" cy="2417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861048"/>
            <a:ext cx="2689194" cy="2407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1340768"/>
            <a:ext cx="5377364"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24309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126349"/>
            <a:ext cx="8301608" cy="969030"/>
          </a:xfrm>
          <a:solidFill>
            <a:schemeClr val="bg1"/>
          </a:solidFill>
        </p:spPr>
        <p:txBody>
          <a:bodyPr>
            <a:normAutofit fontScale="90000"/>
          </a:bodyPr>
          <a:lstStyle/>
          <a:p>
            <a:r>
              <a:rPr lang="en-US" altLang="zh-TW" b="1" dirty="0" smtClean="0">
                <a:solidFill>
                  <a:srgbClr val="0000FF"/>
                </a:solidFill>
                <a:latin typeface="微軟正黑體" panose="020B0604030504040204" pitchFamily="34" charset="-120"/>
                <a:ea typeface="微軟正黑體" panose="020B0604030504040204" pitchFamily="34" charset="-120"/>
              </a:rPr>
              <a:t>2022~2023</a:t>
            </a:r>
            <a:r>
              <a:rPr lang="zh-TW" altLang="en-US" b="1" dirty="0" smtClean="0">
                <a:solidFill>
                  <a:srgbClr val="0000FF"/>
                </a:solidFill>
                <a:latin typeface="微軟正黑體" panose="020B0604030504040204" pitchFamily="34" charset="-120"/>
                <a:ea typeface="微軟正黑體" panose="020B0604030504040204" pitchFamily="34" charset="-120"/>
              </a:rPr>
              <a:t>國內公費疫苗實施對象</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11" t="23876" r="25000" b="14574"/>
          <a:stretch/>
        </p:blipFill>
        <p:spPr bwMode="auto">
          <a:xfrm>
            <a:off x="395536" y="1124744"/>
            <a:ext cx="8280920" cy="5604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78089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91680" y="1700808"/>
            <a:ext cx="5516254" cy="2862322"/>
          </a:xfrm>
          <a:prstGeom prst="rect">
            <a:avLst/>
          </a:prstGeom>
        </p:spPr>
        <p:txBody>
          <a:bodyPr wrap="none">
            <a:spAutoFit/>
          </a:bodyPr>
          <a:lstStyle/>
          <a:p>
            <a:r>
              <a:rPr lang="en-US" altLang="zh-TW" sz="6000" b="1" dirty="0">
                <a:solidFill>
                  <a:schemeClr val="bg1"/>
                </a:solidFill>
                <a:latin typeface="微軟正黑體" panose="020B0604030504040204" pitchFamily="34" charset="-120"/>
                <a:ea typeface="微軟正黑體" panose="020B0604030504040204" pitchFamily="34" charset="-120"/>
              </a:rPr>
              <a:t>Influenza </a:t>
            </a:r>
            <a:endParaRPr lang="en-US" altLang="zh-TW" sz="6000" b="1" dirty="0" smtClean="0">
              <a:solidFill>
                <a:schemeClr val="bg1"/>
              </a:solidFill>
              <a:latin typeface="微軟正黑體" panose="020B0604030504040204" pitchFamily="34" charset="-120"/>
              <a:ea typeface="微軟正黑體" panose="020B0604030504040204" pitchFamily="34" charset="-120"/>
            </a:endParaRPr>
          </a:p>
          <a:p>
            <a:r>
              <a:rPr lang="en-US" altLang="zh-TW" sz="6000" b="1" dirty="0" smtClean="0">
                <a:solidFill>
                  <a:schemeClr val="bg1"/>
                </a:solidFill>
                <a:latin typeface="微軟正黑體" panose="020B0604030504040204" pitchFamily="34" charset="-120"/>
                <a:ea typeface="微軟正黑體" panose="020B0604030504040204" pitchFamily="34" charset="-120"/>
              </a:rPr>
              <a:t>antiviral </a:t>
            </a:r>
            <a:r>
              <a:rPr lang="en-US" altLang="zh-TW" sz="6000" b="1" dirty="0">
                <a:solidFill>
                  <a:schemeClr val="bg1"/>
                </a:solidFill>
                <a:latin typeface="微軟正黑體" panose="020B0604030504040204" pitchFamily="34" charset="-120"/>
                <a:ea typeface="微軟正黑體" panose="020B0604030504040204" pitchFamily="34" charset="-120"/>
              </a:rPr>
              <a:t>drugs</a:t>
            </a:r>
          </a:p>
          <a:p>
            <a:pPr lvl="0"/>
            <a:endParaRPr lang="en-US" altLang="zh-TW" sz="6000" b="1" dirty="0">
              <a:solidFill>
                <a:schemeClr val="accent1">
                  <a:lumMod val="20000"/>
                  <a:lumOff val="8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210240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772816"/>
            <a:ext cx="8229600" cy="4525963"/>
          </a:xfrm>
        </p:spPr>
        <p:txBody>
          <a:bodyPr/>
          <a:lstStyle/>
          <a:p>
            <a:pPr>
              <a:buFont typeface="Wingdings" panose="05000000000000000000" pitchFamily="2" charset="2"/>
              <a:buChar char="n"/>
            </a:pPr>
            <a:r>
              <a:rPr lang="en-US" altLang="zh-TW" dirty="0" smtClean="0">
                <a:solidFill>
                  <a:srgbClr val="92D050"/>
                </a:solidFill>
                <a:latin typeface="微軟正黑體" panose="020B0604030504040204" pitchFamily="34" charset="-120"/>
                <a:ea typeface="微軟正黑體" panose="020B0604030504040204" pitchFamily="34" charset="-120"/>
              </a:rPr>
              <a:t>Treatment (A &amp; B) </a:t>
            </a:r>
          </a:p>
          <a:p>
            <a:pPr>
              <a:buFont typeface="Wingdings" panose="05000000000000000000" pitchFamily="2" charset="2"/>
              <a:buChar char="n"/>
            </a:pPr>
            <a:r>
              <a:rPr lang="en-US" altLang="zh-TW" dirty="0" smtClean="0">
                <a:solidFill>
                  <a:schemeClr val="accent1">
                    <a:lumMod val="60000"/>
                    <a:lumOff val="40000"/>
                  </a:schemeClr>
                </a:solidFill>
                <a:latin typeface="微軟正黑體" panose="020B0604030504040204" pitchFamily="34" charset="-120"/>
                <a:ea typeface="微軟正黑體" panose="020B0604030504040204" pitchFamily="34" charset="-120"/>
              </a:rPr>
              <a:t>Prevention </a:t>
            </a:r>
          </a:p>
          <a:p>
            <a:pPr>
              <a:buFont typeface="Wingdings" panose="05000000000000000000" pitchFamily="2" charset="2"/>
              <a:buChar char="n"/>
            </a:pPr>
            <a:r>
              <a:rPr lang="en-US" altLang="zh-TW" dirty="0">
                <a:solidFill>
                  <a:schemeClr val="accent6">
                    <a:lumMod val="75000"/>
                  </a:schemeClr>
                </a:solidFill>
                <a:latin typeface="微軟正黑體" panose="020B0604030504040204" pitchFamily="34" charset="-120"/>
                <a:ea typeface="微軟正黑體" panose="020B0604030504040204" pitchFamily="34" charset="-120"/>
              </a:rPr>
              <a:t>Post-exposure </a:t>
            </a:r>
            <a:r>
              <a:rPr lang="en-US" altLang="zh-TW" dirty="0" smtClean="0">
                <a:solidFill>
                  <a:schemeClr val="accent6">
                    <a:lumMod val="75000"/>
                  </a:schemeClr>
                </a:solidFill>
                <a:latin typeface="微軟正黑體" panose="020B0604030504040204" pitchFamily="34" charset="-120"/>
                <a:ea typeface="微軟正黑體" panose="020B0604030504040204" pitchFamily="34" charset="-120"/>
              </a:rPr>
              <a:t>prevention</a:t>
            </a:r>
          </a:p>
          <a:p>
            <a:pPr>
              <a:buFont typeface="Wingdings" panose="05000000000000000000" pitchFamily="2" charset="2"/>
              <a:buChar char="n"/>
            </a:pPr>
            <a:r>
              <a:rPr lang="en-US" altLang="zh-TW" dirty="0">
                <a:solidFill>
                  <a:srgbClr val="FF66CC"/>
                </a:solidFill>
                <a:latin typeface="微軟正黑體" panose="020B0604030504040204" pitchFamily="34" charset="-120"/>
                <a:ea typeface="微軟正黑體" panose="020B0604030504040204" pitchFamily="34" charset="-120"/>
              </a:rPr>
              <a:t>Group infection control</a:t>
            </a:r>
            <a:endParaRPr lang="en-US" altLang="zh-TW" dirty="0" smtClean="0">
              <a:solidFill>
                <a:srgbClr val="FF66CC"/>
              </a:solidFill>
              <a:latin typeface="微軟正黑體" panose="020B0604030504040204" pitchFamily="34" charset="-120"/>
              <a:ea typeface="微軟正黑體" panose="020B0604030504040204" pitchFamily="34" charset="-120"/>
            </a:endParaRPr>
          </a:p>
        </p:txBody>
      </p:sp>
      <p:sp>
        <p:nvSpPr>
          <p:cNvPr id="4" name="標題 1"/>
          <p:cNvSpPr>
            <a:spLocks noGrp="1"/>
          </p:cNvSpPr>
          <p:nvPr>
            <p:ph type="title"/>
          </p:nvPr>
        </p:nvSpPr>
        <p:spPr>
          <a:xfrm>
            <a:off x="97160" y="274638"/>
            <a:ext cx="8795320" cy="1143000"/>
          </a:xfrm>
        </p:spPr>
        <p:txBody>
          <a:bodyPr>
            <a:noAutofit/>
          </a:bodyPr>
          <a:lstStyle/>
          <a:p>
            <a:r>
              <a:rPr lang="en-US" altLang="zh-TW" sz="4000" dirty="0">
                <a:solidFill>
                  <a:srgbClr val="92D050"/>
                </a:solidFill>
              </a:rPr>
              <a:t>What are the benefits of antiviral drugs</a:t>
            </a:r>
            <a:r>
              <a:rPr lang="en-US" altLang="zh-TW" sz="4000" dirty="0" smtClean="0">
                <a:solidFill>
                  <a:srgbClr val="92D050"/>
                </a:solidFill>
              </a:rPr>
              <a:t>?</a:t>
            </a:r>
            <a:endParaRPr lang="zh-TW" altLang="en-US" sz="4000" b="1" dirty="0" smtClean="0">
              <a:solidFill>
                <a:srgbClr val="92D050"/>
              </a:solidFill>
              <a:effectLst/>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2627784" y="6100849"/>
            <a:ext cx="6334619" cy="430887"/>
          </a:xfrm>
          <a:prstGeom prst="rect">
            <a:avLst/>
          </a:prstGeom>
          <a:noFill/>
        </p:spPr>
        <p:txBody>
          <a:bodyPr wrap="none" rtlCol="0">
            <a:spAutoFit/>
          </a:bodyPr>
          <a:lstStyle/>
          <a:p>
            <a:r>
              <a:rPr lang="en-US" altLang="zh-TW" sz="2200" dirty="0" smtClean="0">
                <a:solidFill>
                  <a:schemeClr val="bg1"/>
                </a:solidFill>
              </a:rPr>
              <a:t>What </a:t>
            </a:r>
            <a:r>
              <a:rPr lang="en-US" altLang="zh-TW" sz="2200" dirty="0">
                <a:solidFill>
                  <a:schemeClr val="bg1"/>
                </a:solidFill>
              </a:rPr>
              <a:t>You Should Know About Flu Antiviral </a:t>
            </a:r>
            <a:r>
              <a:rPr lang="en-US" altLang="zh-TW" sz="2200" dirty="0" smtClean="0">
                <a:solidFill>
                  <a:schemeClr val="bg1"/>
                </a:solidFill>
              </a:rPr>
              <a:t>Drugs/CDC</a:t>
            </a:r>
            <a:endParaRPr lang="zh-TW" altLang="en-US" sz="2200" dirty="0">
              <a:solidFill>
                <a:schemeClr val="bg1"/>
              </a:solidFill>
            </a:endParaRPr>
          </a:p>
        </p:txBody>
      </p:sp>
    </p:spTree>
    <p:extLst>
      <p:ext uri="{BB962C8B-B14F-4D97-AF65-F5344CB8AC3E}">
        <p14:creationId xmlns:p14="http://schemas.microsoft.com/office/powerpoint/2010/main" val="10340958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p:cNvSpPr>
            <a:spLocks noGrp="1"/>
          </p:cNvSpPr>
          <p:nvPr>
            <p:ph type="title"/>
          </p:nvPr>
        </p:nvSpPr>
        <p:spPr>
          <a:xfrm>
            <a:off x="323528" y="188640"/>
            <a:ext cx="8568952" cy="1008112"/>
          </a:xfrm>
          <a:solidFill>
            <a:schemeClr val="bg1"/>
          </a:solidFill>
        </p:spPr>
        <p:txBody>
          <a:bodyPr>
            <a:noAutofit/>
          </a:bodyPr>
          <a:lstStyle/>
          <a:p>
            <a:r>
              <a:rPr lang="en-US" altLang="zh-TW" sz="4000" b="1" dirty="0">
                <a:solidFill>
                  <a:srgbClr val="0000FF"/>
                </a:solidFill>
              </a:rPr>
              <a:t>What are the benefits of antiviral drugs</a:t>
            </a:r>
            <a:r>
              <a:rPr lang="en-US" altLang="zh-TW" sz="4000" b="1" dirty="0" smtClean="0">
                <a:solidFill>
                  <a:srgbClr val="0000FF"/>
                </a:solidFill>
              </a:rPr>
              <a:t>?</a:t>
            </a:r>
            <a:endParaRPr lang="zh-TW" altLang="en-US" sz="4000" b="1" dirty="0" smtClean="0">
              <a:solidFill>
                <a:srgbClr val="0000FF"/>
              </a:solidFill>
              <a:effectLst/>
              <a:latin typeface="微軟正黑體" panose="020B0604030504040204" pitchFamily="34" charset="-120"/>
              <a:ea typeface="微軟正黑體" panose="020B0604030504040204" pitchFamily="34" charset="-120"/>
            </a:endParaRPr>
          </a:p>
        </p:txBody>
      </p:sp>
      <p:sp>
        <p:nvSpPr>
          <p:cNvPr id="35843" name="內容版面配置區 2"/>
          <p:cNvSpPr>
            <a:spLocks noGrp="1"/>
          </p:cNvSpPr>
          <p:nvPr>
            <p:ph idx="1"/>
          </p:nvPr>
        </p:nvSpPr>
        <p:spPr>
          <a:xfrm>
            <a:off x="395536" y="1412776"/>
            <a:ext cx="8353425" cy="5328592"/>
          </a:xfrm>
        </p:spPr>
        <p:txBody>
          <a:bodyPr>
            <a:normAutofit/>
          </a:bodyPr>
          <a:lstStyle/>
          <a:p>
            <a:r>
              <a:rPr lang="zh-TW" altLang="en-US" sz="2800" dirty="0">
                <a:solidFill>
                  <a:srgbClr val="FFFF00"/>
                </a:solidFill>
                <a:latin typeface="微軟正黑體" panose="020B0604030504040204" pitchFamily="34" charset="-120"/>
                <a:ea typeface="微軟正黑體" panose="020B0604030504040204" pitchFamily="34" charset="-120"/>
              </a:rPr>
              <a:t>在流感開始</a:t>
            </a:r>
            <a:r>
              <a:rPr lang="zh-TW" altLang="en-US" sz="2800" dirty="0" smtClean="0">
                <a:solidFill>
                  <a:srgbClr val="FFFF00"/>
                </a:solidFill>
                <a:latin typeface="微軟正黑體" panose="020B0604030504040204" pitchFamily="34" charset="-120"/>
                <a:ea typeface="微軟正黑體" panose="020B0604030504040204" pitchFamily="34" charset="-120"/>
              </a:rPr>
              <a:t>後</a:t>
            </a:r>
            <a:r>
              <a:rPr lang="zh-TW" altLang="en-US" sz="2800" dirty="0">
                <a:solidFill>
                  <a:srgbClr val="FFFF00"/>
                </a:solidFill>
                <a:latin typeface="微軟正黑體" panose="020B0604030504040204" pitchFamily="34" charset="-120"/>
                <a:ea typeface="微軟正黑體" panose="020B0604030504040204" pitchFamily="34" charset="-120"/>
              </a:rPr>
              <a:t>盡快使用</a:t>
            </a:r>
            <a:r>
              <a:rPr lang="zh-TW" altLang="en-US" sz="2800" dirty="0" smtClean="0">
                <a:solidFill>
                  <a:srgbClr val="FFFF00"/>
                </a:solidFill>
                <a:latin typeface="微軟正黑體" panose="020B0604030504040204" pitchFamily="34" charset="-120"/>
                <a:ea typeface="微軟正黑體" panose="020B0604030504040204" pitchFamily="34" charset="-120"/>
              </a:rPr>
              <a:t>，治療</a:t>
            </a:r>
            <a:r>
              <a:rPr lang="zh-TW" altLang="en-US" sz="2800" dirty="0">
                <a:solidFill>
                  <a:srgbClr val="FFFF00"/>
                </a:solidFill>
                <a:latin typeface="微軟正黑體" panose="020B0604030504040204" pitchFamily="34" charset="-120"/>
                <a:ea typeface="微軟正黑體" panose="020B0604030504040204" pitchFamily="34" charset="-120"/>
              </a:rPr>
              <a:t>效果最佳</a:t>
            </a:r>
            <a:r>
              <a:rPr lang="zh-TW" altLang="en-US" sz="2800" dirty="0" smtClean="0">
                <a:solidFill>
                  <a:srgbClr val="FFFF00"/>
                </a:solidFill>
                <a:latin typeface="微軟正黑體" panose="020B0604030504040204" pitchFamily="34" charset="-120"/>
                <a:ea typeface="微軟正黑體" panose="020B0604030504040204" pitchFamily="34" charset="-120"/>
              </a:rPr>
              <a:t>。</a:t>
            </a:r>
            <a:endParaRPr lang="en-US" altLang="zh-TW" sz="2800" dirty="0" smtClean="0">
              <a:solidFill>
                <a:srgbClr val="FFFF00"/>
              </a:solidFill>
              <a:latin typeface="微軟正黑體" panose="020B0604030504040204" pitchFamily="34" charset="-120"/>
              <a:ea typeface="微軟正黑體" panose="020B0604030504040204" pitchFamily="34" charset="-120"/>
            </a:endParaRPr>
          </a:p>
          <a:p>
            <a:r>
              <a:rPr lang="zh-TW" altLang="en-US" sz="2800" dirty="0" smtClean="0">
                <a:solidFill>
                  <a:schemeClr val="tx2">
                    <a:lumMod val="40000"/>
                    <a:lumOff val="60000"/>
                  </a:schemeClr>
                </a:solidFill>
                <a:latin typeface="微軟正黑體" panose="020B0604030504040204" pitchFamily="34" charset="-120"/>
                <a:ea typeface="微軟正黑體" panose="020B0604030504040204" pitchFamily="34" charset="-120"/>
              </a:rPr>
              <a:t>在</a:t>
            </a:r>
            <a:r>
              <a:rPr lang="zh-TW" altLang="en-US" sz="2800" dirty="0">
                <a:solidFill>
                  <a:schemeClr val="tx2">
                    <a:lumMod val="40000"/>
                    <a:lumOff val="60000"/>
                  </a:schemeClr>
                </a:solidFill>
                <a:latin typeface="微軟正黑體" panose="020B0604030504040204" pitchFamily="34" charset="-120"/>
                <a:ea typeface="微軟正黑體" panose="020B0604030504040204" pitchFamily="34" charset="-120"/>
              </a:rPr>
              <a:t>患流感症狀的兩天內開始治療時，抗病毒藥物可以減輕發燒和流感症狀</a:t>
            </a:r>
            <a:r>
              <a:rPr lang="zh-TW" altLang="en-US" sz="2800" dirty="0" smtClean="0">
                <a:solidFill>
                  <a:schemeClr val="tx2">
                    <a:lumMod val="40000"/>
                    <a:lumOff val="60000"/>
                  </a:schemeClr>
                </a:solidFill>
                <a:latin typeface="微軟正黑體" panose="020B0604030504040204" pitchFamily="34" charset="-120"/>
                <a:ea typeface="微軟正黑體" panose="020B0604030504040204" pitchFamily="34" charset="-120"/>
              </a:rPr>
              <a:t>，生病</a:t>
            </a:r>
            <a:r>
              <a:rPr lang="zh-TW" altLang="en-US" sz="2800" dirty="0">
                <a:solidFill>
                  <a:schemeClr val="tx2">
                    <a:lumMod val="40000"/>
                    <a:lumOff val="60000"/>
                  </a:schemeClr>
                </a:solidFill>
                <a:latin typeface="微軟正黑體" panose="020B0604030504040204" pitchFamily="34" charset="-120"/>
                <a:ea typeface="微軟正黑體" panose="020B0604030504040204" pitchFamily="34" charset="-120"/>
              </a:rPr>
              <a:t>時間縮短約一天</a:t>
            </a:r>
            <a:r>
              <a:rPr lang="zh-TW" altLang="en-US" sz="2800" dirty="0" smtClean="0">
                <a:solidFill>
                  <a:schemeClr val="tx2">
                    <a:lumMod val="40000"/>
                    <a:lumOff val="60000"/>
                  </a:schemeClr>
                </a:solidFill>
                <a:latin typeface="微軟正黑體" panose="020B0604030504040204" pitchFamily="34" charset="-120"/>
                <a:ea typeface="微軟正黑體" panose="020B0604030504040204" pitchFamily="34" charset="-120"/>
              </a:rPr>
              <a:t>。</a:t>
            </a:r>
            <a:endParaRPr lang="en-US" altLang="zh-TW" sz="2800" dirty="0" smtClean="0">
              <a:solidFill>
                <a:schemeClr val="tx2">
                  <a:lumMod val="40000"/>
                  <a:lumOff val="60000"/>
                </a:schemeClr>
              </a:solidFill>
              <a:latin typeface="微軟正黑體" panose="020B0604030504040204" pitchFamily="34" charset="-120"/>
              <a:ea typeface="微軟正黑體" panose="020B0604030504040204" pitchFamily="34" charset="-120"/>
            </a:endParaRPr>
          </a:p>
          <a:p>
            <a:r>
              <a:rPr lang="zh-TW" altLang="en-US" sz="2800" dirty="0" smtClean="0">
                <a:solidFill>
                  <a:schemeClr val="accent6">
                    <a:lumMod val="75000"/>
                  </a:schemeClr>
                </a:solidFill>
                <a:latin typeface="微軟正黑體" panose="020B0604030504040204" pitchFamily="34" charset="-120"/>
                <a:ea typeface="微軟正黑體" panose="020B0604030504040204" pitchFamily="34" charset="-120"/>
              </a:rPr>
              <a:t>可以</a:t>
            </a:r>
            <a:r>
              <a:rPr lang="zh-TW" altLang="en-US" sz="2800" dirty="0">
                <a:solidFill>
                  <a:schemeClr val="accent6">
                    <a:lumMod val="75000"/>
                  </a:schemeClr>
                </a:solidFill>
                <a:latin typeface="微軟正黑體" panose="020B0604030504040204" pitchFamily="34" charset="-120"/>
                <a:ea typeface="微軟正黑體" panose="020B0604030504040204" pitchFamily="34" charset="-120"/>
              </a:rPr>
              <a:t>降低發生並發症的風險，例如兒童的耳部感染，需要抗生素的</a:t>
            </a:r>
            <a:r>
              <a:rPr lang="zh-TW" altLang="en-US" sz="2800" dirty="0" smtClean="0">
                <a:solidFill>
                  <a:schemeClr val="accent6">
                    <a:lumMod val="75000"/>
                  </a:schemeClr>
                </a:solidFill>
                <a:latin typeface="微軟正黑體" panose="020B0604030504040204" pitchFamily="34" charset="-120"/>
                <a:ea typeface="微軟正黑體" panose="020B0604030504040204" pitchFamily="34" charset="-120"/>
              </a:rPr>
              <a:t>呼吸道併發症</a:t>
            </a:r>
            <a:r>
              <a:rPr lang="zh-TW" altLang="en-US" sz="2800" dirty="0">
                <a:solidFill>
                  <a:schemeClr val="accent6">
                    <a:lumMod val="75000"/>
                  </a:schemeClr>
                </a:solidFill>
                <a:latin typeface="微軟正黑體" panose="020B0604030504040204" pitchFamily="34" charset="-120"/>
                <a:ea typeface="微軟正黑體" panose="020B0604030504040204" pitchFamily="34" charset="-120"/>
              </a:rPr>
              <a:t>以及成年人的住院</a:t>
            </a:r>
            <a:r>
              <a:rPr lang="zh-TW" altLang="en-US" sz="2800" dirty="0" smtClean="0">
                <a:solidFill>
                  <a:schemeClr val="accent6">
                    <a:lumMod val="75000"/>
                  </a:schemeClr>
                </a:solidFill>
                <a:latin typeface="微軟正黑體" panose="020B0604030504040204" pitchFamily="34" charset="-120"/>
                <a:ea typeface="微軟正黑體" panose="020B0604030504040204" pitchFamily="34" charset="-120"/>
              </a:rPr>
              <a:t>治療</a:t>
            </a:r>
            <a:endParaRPr lang="en-US" altLang="zh-TW" sz="2800" dirty="0" smtClean="0">
              <a:solidFill>
                <a:schemeClr val="accent6">
                  <a:lumMod val="75000"/>
                </a:schemeClr>
              </a:solidFill>
              <a:latin typeface="微軟正黑體" panose="020B0604030504040204" pitchFamily="34" charset="-120"/>
              <a:ea typeface="微軟正黑體" panose="020B0604030504040204" pitchFamily="34" charset="-120"/>
            </a:endParaRPr>
          </a:p>
          <a:p>
            <a:r>
              <a:rPr lang="zh-TW" altLang="en-US" sz="2800" dirty="0" smtClean="0">
                <a:solidFill>
                  <a:schemeClr val="bg1"/>
                </a:solidFill>
                <a:latin typeface="微軟正黑體" panose="020B0604030504040204" pitchFamily="34" charset="-120"/>
                <a:ea typeface="微軟正黑體" panose="020B0604030504040204" pitchFamily="34" charset="-120"/>
              </a:rPr>
              <a:t>對於</a:t>
            </a:r>
            <a:r>
              <a:rPr lang="zh-TW" altLang="en-US" sz="2800" dirty="0">
                <a:solidFill>
                  <a:schemeClr val="bg1"/>
                </a:solidFill>
                <a:latin typeface="微軟正黑體" panose="020B0604030504040204" pitchFamily="34" charset="-120"/>
                <a:ea typeface="微軟正黑體" panose="020B0604030504040204" pitchFamily="34" charset="-120"/>
              </a:rPr>
              <a:t>有嚴重流感並發症高風險的人，早期使用抗病毒藥物治療</a:t>
            </a:r>
            <a:r>
              <a:rPr lang="zh-TW" altLang="en-US" sz="2800" dirty="0" smtClean="0">
                <a:solidFill>
                  <a:schemeClr val="bg1"/>
                </a:solidFill>
                <a:latin typeface="微軟正黑體" panose="020B0604030504040204" pitchFamily="34" charset="-120"/>
                <a:ea typeface="微軟正黑體" panose="020B0604030504040204" pitchFamily="34" charset="-120"/>
              </a:rPr>
              <a:t>可已明顯減緩病情，甚至不需要住院。</a:t>
            </a:r>
            <a:endParaRPr lang="en-US" altLang="zh-TW" sz="2800" dirty="0" smtClean="0">
              <a:solidFill>
                <a:schemeClr val="bg1"/>
              </a:solidFill>
              <a:latin typeface="微軟正黑體" panose="020B0604030504040204" pitchFamily="34" charset="-120"/>
              <a:ea typeface="微軟正黑體" panose="020B0604030504040204" pitchFamily="34" charset="-120"/>
            </a:endParaRPr>
          </a:p>
          <a:p>
            <a:r>
              <a:rPr lang="zh-TW" altLang="en-US" sz="2800" dirty="0" smtClean="0">
                <a:solidFill>
                  <a:schemeClr val="bg1"/>
                </a:solidFill>
                <a:latin typeface="微軟正黑體" panose="020B0604030504040204" pitchFamily="34" charset="-120"/>
                <a:ea typeface="微軟正黑體" panose="020B0604030504040204" pitchFamily="34" charset="-120"/>
              </a:rPr>
              <a:t>對於流感住院</a:t>
            </a:r>
            <a:r>
              <a:rPr lang="zh-TW" altLang="en-US" sz="2800" dirty="0">
                <a:solidFill>
                  <a:schemeClr val="bg1"/>
                </a:solidFill>
                <a:latin typeface="微軟正黑體" panose="020B0604030504040204" pitchFamily="34" charset="-120"/>
                <a:ea typeface="微軟正黑體" panose="020B0604030504040204" pitchFamily="34" charset="-120"/>
              </a:rPr>
              <a:t>的成年人</a:t>
            </a:r>
            <a:r>
              <a:rPr lang="zh-TW" altLang="en-US" sz="2800" dirty="0" smtClean="0">
                <a:solidFill>
                  <a:schemeClr val="bg1"/>
                </a:solidFill>
                <a:latin typeface="微軟正黑體" panose="020B0604030504040204" pitchFamily="34" charset="-120"/>
                <a:ea typeface="微軟正黑體" panose="020B0604030504040204" pitchFamily="34" charset="-120"/>
              </a:rPr>
              <a:t>，有研究報告證實，抗病毒藥劑可以降低死亡</a:t>
            </a:r>
            <a:r>
              <a:rPr lang="zh-TW" altLang="en-US" sz="2800" dirty="0">
                <a:solidFill>
                  <a:schemeClr val="bg1"/>
                </a:solidFill>
                <a:latin typeface="微軟正黑體" panose="020B0604030504040204" pitchFamily="34" charset="-120"/>
                <a:ea typeface="微軟正黑體" panose="020B0604030504040204" pitchFamily="34" charset="-120"/>
              </a:rPr>
              <a:t>風險。</a:t>
            </a:r>
            <a:endParaRPr lang="zh-TW" altLang="en-US" sz="2800" dirty="0" smtClean="0">
              <a:solidFill>
                <a:schemeClr val="bg1"/>
              </a:solidFill>
              <a:latin typeface="微軟正黑體" panose="020B0604030504040204" pitchFamily="34" charset="-120"/>
              <a:ea typeface="微軟正黑體" panose="020B0604030504040204" pitchFamily="34" charset="-120"/>
            </a:endParaRPr>
          </a:p>
        </p:txBody>
      </p:sp>
      <p:sp>
        <p:nvSpPr>
          <p:cNvPr id="2" name="文字方塊 1"/>
          <p:cNvSpPr txBox="1"/>
          <p:nvPr/>
        </p:nvSpPr>
        <p:spPr>
          <a:xfrm>
            <a:off x="683568" y="6117358"/>
            <a:ext cx="6895414" cy="461665"/>
          </a:xfrm>
          <a:prstGeom prst="rect">
            <a:avLst/>
          </a:prstGeom>
          <a:noFill/>
        </p:spPr>
        <p:txBody>
          <a:bodyPr wrap="none" rtlCol="0">
            <a:spAutoFit/>
          </a:bodyPr>
          <a:lstStyle/>
          <a:p>
            <a:r>
              <a:rPr lang="en-US" altLang="zh-TW" sz="2400" dirty="0" smtClean="0">
                <a:solidFill>
                  <a:schemeClr val="bg1"/>
                </a:solidFill>
              </a:rPr>
              <a:t>What </a:t>
            </a:r>
            <a:r>
              <a:rPr lang="en-US" altLang="zh-TW" sz="2400" dirty="0">
                <a:solidFill>
                  <a:schemeClr val="bg1"/>
                </a:solidFill>
              </a:rPr>
              <a:t>You Should Know About Flu Antiviral </a:t>
            </a:r>
            <a:r>
              <a:rPr lang="en-US" altLang="zh-TW" sz="2400" dirty="0" smtClean="0">
                <a:solidFill>
                  <a:schemeClr val="bg1"/>
                </a:solidFill>
              </a:rPr>
              <a:t>Drugs/CDC</a:t>
            </a:r>
            <a:endParaRPr lang="zh-TW" altLang="en-US" sz="2400" dirty="0">
              <a:solidFill>
                <a:schemeClr val="bg1"/>
              </a:solidFill>
            </a:endParaRPr>
          </a:p>
        </p:txBody>
      </p:sp>
    </p:spTree>
    <p:extLst>
      <p:ext uri="{BB962C8B-B14F-4D97-AF65-F5344CB8AC3E}">
        <p14:creationId xmlns:p14="http://schemas.microsoft.com/office/powerpoint/2010/main" val="1549760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38" y="1340768"/>
            <a:ext cx="8858250"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106238" y="476672"/>
            <a:ext cx="8786242" cy="769441"/>
          </a:xfrm>
          <a:prstGeom prst="rect">
            <a:avLst/>
          </a:prstGeom>
          <a:solidFill>
            <a:schemeClr val="bg1"/>
          </a:solidFill>
        </p:spPr>
        <p:txBody>
          <a:bodyPr wrap="square" rtlCol="0">
            <a:spAutoFit/>
          </a:bodyPr>
          <a:lstStyle/>
          <a:p>
            <a:pPr algn="ctr"/>
            <a:r>
              <a:rPr lang="en-US" altLang="zh-TW" sz="4400" b="1" dirty="0">
                <a:solidFill>
                  <a:srgbClr val="0000FF"/>
                </a:solidFill>
                <a:latin typeface="微軟正黑體" panose="020B0604030504040204" pitchFamily="34" charset="-120"/>
                <a:ea typeface="微軟正黑體" panose="020B0604030504040204" pitchFamily="34" charset="-120"/>
              </a:rPr>
              <a:t>Antiviral </a:t>
            </a:r>
            <a:r>
              <a:rPr lang="en-US" altLang="zh-TW" sz="4400" b="1" dirty="0" smtClean="0">
                <a:solidFill>
                  <a:srgbClr val="0000FF"/>
                </a:solidFill>
                <a:latin typeface="微軟正黑體" panose="020B0604030504040204" pitchFamily="34" charset="-120"/>
                <a:ea typeface="微軟正黑體" panose="020B0604030504040204" pitchFamily="34" charset="-120"/>
              </a:rPr>
              <a:t>Drugs</a:t>
            </a:r>
            <a:endParaRPr lang="zh-TW" altLang="en-US" sz="4400"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998002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064" t="36899" r="37387" b="35659"/>
          <a:stretch/>
        </p:blipFill>
        <p:spPr bwMode="auto">
          <a:xfrm>
            <a:off x="107504" y="1340768"/>
            <a:ext cx="8892480" cy="551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a:xfrm>
            <a:off x="179512" y="274638"/>
            <a:ext cx="8712968" cy="1066130"/>
          </a:xfrm>
          <a:solidFill>
            <a:schemeClr val="bg1"/>
          </a:solidFill>
        </p:spPr>
        <p:txBody>
          <a:bodyPr>
            <a:normAutofit fontScale="90000"/>
          </a:bodyPr>
          <a:lstStyle/>
          <a:p>
            <a:pPr algn="l"/>
            <a:r>
              <a:rPr lang="zh-TW" altLang="en-US" b="1" dirty="0" smtClean="0">
                <a:solidFill>
                  <a:srgbClr val="0000FF"/>
                </a:solidFill>
                <a:latin typeface="微軟正黑體" panose="020B0604030504040204" pitchFamily="34" charset="-120"/>
                <a:ea typeface="微軟正黑體" panose="020B0604030504040204" pitchFamily="34" charset="-120"/>
              </a:rPr>
              <a:t>抗流感抗病毒藥 </a:t>
            </a:r>
            <a:r>
              <a:rPr lang="en-US" altLang="zh-TW" b="1" dirty="0" smtClean="0">
                <a:solidFill>
                  <a:srgbClr val="0000FF"/>
                </a:solidFill>
                <a:latin typeface="微軟正黑體" panose="020B0604030504040204" pitchFamily="34" charset="-120"/>
                <a:ea typeface="微軟正黑體" panose="020B0604030504040204" pitchFamily="34" charset="-120"/>
              </a:rPr>
              <a:t>(Ⅰ)</a:t>
            </a:r>
            <a:br>
              <a:rPr lang="en-US" altLang="zh-TW" b="1" dirty="0" smtClean="0">
                <a:solidFill>
                  <a:srgbClr val="0000FF"/>
                </a:solidFill>
                <a:latin typeface="微軟正黑體" panose="020B0604030504040204" pitchFamily="34" charset="-120"/>
                <a:ea typeface="微軟正黑體" panose="020B0604030504040204" pitchFamily="34" charset="-120"/>
              </a:rPr>
            </a:br>
            <a:r>
              <a:rPr lang="en-US" altLang="zh-TW" dirty="0" smtClean="0">
                <a:solidFill>
                  <a:srgbClr val="C00000"/>
                </a:solidFill>
                <a:latin typeface="微軟正黑體" panose="020B0604030504040204" pitchFamily="34" charset="-120"/>
                <a:ea typeface="微軟正黑體" panose="020B0604030504040204" pitchFamily="34" charset="-120"/>
              </a:rPr>
              <a:t>----</a:t>
            </a:r>
            <a:r>
              <a:rPr lang="zh-TW" altLang="en-US" dirty="0" smtClean="0">
                <a:solidFill>
                  <a:srgbClr val="C00000"/>
                </a:solidFill>
                <a:latin typeface="微軟正黑體" panose="020B0604030504040204" pitchFamily="34" charset="-120"/>
                <a:ea typeface="微軟正黑體" panose="020B0604030504040204" pitchFamily="34" charset="-120"/>
              </a:rPr>
              <a:t> </a:t>
            </a:r>
            <a:r>
              <a:rPr lang="en-US" altLang="zh-TW" dirty="0" smtClean="0">
                <a:solidFill>
                  <a:srgbClr val="C00000"/>
                </a:solidFill>
                <a:latin typeface="微軟正黑體" panose="020B0604030504040204" pitchFamily="34" charset="-120"/>
                <a:ea typeface="微軟正黑體" panose="020B0604030504040204" pitchFamily="34" charset="-120"/>
              </a:rPr>
              <a:t>M2 </a:t>
            </a:r>
            <a:r>
              <a:rPr lang="zh-TW" altLang="en-US" dirty="0" smtClean="0">
                <a:solidFill>
                  <a:srgbClr val="C00000"/>
                </a:solidFill>
                <a:latin typeface="微軟正黑體" panose="020B0604030504040204" pitchFamily="34" charset="-120"/>
                <a:ea typeface="微軟正黑體" panose="020B0604030504040204" pitchFamily="34" charset="-120"/>
              </a:rPr>
              <a:t>蛋白質抑制劑</a:t>
            </a:r>
            <a:endParaRPr lang="zh-TW" altLang="en-US" dirty="0">
              <a:solidFill>
                <a:srgbClr val="C00000"/>
              </a:solidFill>
              <a:latin typeface="微軟正黑體" panose="020B0604030504040204" pitchFamily="34" charset="-120"/>
              <a:ea typeface="微軟正黑體" panose="020B0604030504040204" pitchFamily="34" charset="-120"/>
            </a:endParaRPr>
          </a:p>
        </p:txBody>
      </p:sp>
      <p:sp>
        <p:nvSpPr>
          <p:cNvPr id="9" name="減號 8"/>
          <p:cNvSpPr/>
          <p:nvPr/>
        </p:nvSpPr>
        <p:spPr>
          <a:xfrm>
            <a:off x="5134432" y="5705961"/>
            <a:ext cx="1561804"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向下箭號 7"/>
          <p:cNvSpPr/>
          <p:nvPr/>
        </p:nvSpPr>
        <p:spPr>
          <a:xfrm rot="16200000">
            <a:off x="4957788" y="2441348"/>
            <a:ext cx="3250573" cy="131436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latin typeface="微軟正黑體" panose="020B0604030504040204" pitchFamily="34" charset="-120"/>
                <a:ea typeface="微軟正黑體" panose="020B0604030504040204" pitchFamily="34" charset="-120"/>
              </a:rPr>
              <a:t>Amantadine</a:t>
            </a:r>
            <a:endParaRPr lang="zh-TW" altLang="en-US" dirty="0">
              <a:solidFill>
                <a:schemeClr val="tx1"/>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968060" y="2359867"/>
            <a:ext cx="4947274" cy="1477328"/>
          </a:xfrm>
          <a:prstGeom prst="rect">
            <a:avLst/>
          </a:prstGeom>
          <a:solidFill>
            <a:schemeClr val="accent1"/>
          </a:solidFill>
          <a:ln>
            <a:solidFill>
              <a:schemeClr val="tx1"/>
            </a:solidFill>
          </a:ln>
        </p:spPr>
        <p:txBody>
          <a:bodyPr wrap="square" rtlCol="0">
            <a:spAutoFit/>
          </a:bodyPr>
          <a:lstStyle/>
          <a:p>
            <a:r>
              <a:rPr lang="zh-TW" altLang="en-US" b="1" dirty="0" smtClean="0">
                <a:solidFill>
                  <a:schemeClr val="bg1"/>
                </a:solidFill>
                <a:latin typeface="微軟正黑體" panose="020B0604030504040204" pitchFamily="34" charset="-120"/>
                <a:ea typeface="微軟正黑體" panose="020B0604030504040204" pitchFamily="34" charset="-120"/>
              </a:rPr>
              <a:t>當病毒進入氫離子通道後</a:t>
            </a:r>
            <a:r>
              <a:rPr lang="zh-TW" altLang="en-US" b="1" dirty="0">
                <a:solidFill>
                  <a:schemeClr val="bg1"/>
                </a:solidFill>
                <a:latin typeface="微軟正黑體" panose="020B0604030504040204" pitchFamily="34" charset="-120"/>
                <a:ea typeface="微軟正黑體" panose="020B0604030504040204" pitchFamily="34" charset="-120"/>
              </a:rPr>
              <a:t>，就會去</a:t>
            </a:r>
            <a:r>
              <a:rPr lang="zh-TW" altLang="en-US" b="1" dirty="0" smtClean="0">
                <a:solidFill>
                  <a:schemeClr val="bg1"/>
                </a:solidFill>
                <a:latin typeface="微軟正黑體" panose="020B0604030504040204" pitchFamily="34" charset="-120"/>
                <a:ea typeface="微軟正黑體" panose="020B0604030504040204" pitchFamily="34" charset="-120"/>
              </a:rPr>
              <a:t>殼</a:t>
            </a:r>
            <a:r>
              <a:rPr lang="en-US" altLang="zh-TW" b="1" dirty="0" smtClean="0">
                <a:solidFill>
                  <a:schemeClr val="bg1"/>
                </a:solidFill>
                <a:latin typeface="微軟正黑體" panose="020B0604030504040204" pitchFamily="34" charset="-120"/>
                <a:ea typeface="微軟正黑體" panose="020B0604030504040204" pitchFamily="34" charset="-120"/>
              </a:rPr>
              <a:t>(</a:t>
            </a:r>
            <a:r>
              <a:rPr lang="en-US" altLang="zh-TW" b="1" dirty="0" err="1" smtClean="0">
                <a:solidFill>
                  <a:schemeClr val="bg1"/>
                </a:solidFill>
                <a:latin typeface="微軟正黑體" panose="020B0604030504040204" pitchFamily="34" charset="-120"/>
                <a:ea typeface="微軟正黑體" panose="020B0604030504040204" pitchFamily="34" charset="-120"/>
              </a:rPr>
              <a:t>uncoating</a:t>
            </a:r>
            <a:r>
              <a:rPr lang="en-US" altLang="zh-TW" b="1" dirty="0" smtClean="0">
                <a:solidFill>
                  <a:schemeClr val="bg1"/>
                </a:solidFill>
                <a:latin typeface="微軟正黑體" panose="020B0604030504040204" pitchFamily="34" charset="-120"/>
                <a:ea typeface="微軟正黑體" panose="020B0604030504040204" pitchFamily="34" charset="-120"/>
              </a:rPr>
              <a:t>)</a:t>
            </a:r>
          </a:p>
          <a:p>
            <a:r>
              <a:rPr lang="zh-TW" altLang="en-US" b="1" dirty="0" smtClean="0">
                <a:solidFill>
                  <a:schemeClr val="bg1"/>
                </a:solidFill>
                <a:latin typeface="微軟正黑體" panose="020B0604030504040204" pitchFamily="34" charset="-120"/>
                <a:ea typeface="微軟正黑體" panose="020B0604030504040204" pitchFamily="34" charset="-120"/>
              </a:rPr>
              <a:t>瓦解</a:t>
            </a:r>
            <a:r>
              <a:rPr lang="zh-TW" altLang="en-US" b="1" dirty="0">
                <a:solidFill>
                  <a:schemeClr val="bg1"/>
                </a:solidFill>
                <a:latin typeface="微軟正黑體" panose="020B0604030504040204" pitchFamily="34" charset="-120"/>
                <a:ea typeface="微軟正黑體" panose="020B0604030504040204" pitchFamily="34" charset="-120"/>
              </a:rPr>
              <a:t>外套膜</a:t>
            </a:r>
            <a:r>
              <a:rPr lang="en-US" altLang="zh-TW" b="1" dirty="0">
                <a:solidFill>
                  <a:schemeClr val="bg1"/>
                </a:solidFill>
                <a:latin typeface="微軟正黑體" panose="020B0604030504040204" pitchFamily="34" charset="-120"/>
                <a:ea typeface="微軟正黑體" panose="020B0604030504040204" pitchFamily="34" charset="-120"/>
              </a:rPr>
              <a:t>(envelope)</a:t>
            </a:r>
            <a:r>
              <a:rPr lang="zh-TW" altLang="en-US" b="1" dirty="0">
                <a:solidFill>
                  <a:schemeClr val="bg1"/>
                </a:solidFill>
                <a:latin typeface="微軟正黑體" panose="020B0604030504040204" pitchFamily="34" charset="-120"/>
                <a:ea typeface="微軟正黑體" panose="020B0604030504040204" pitchFamily="34" charset="-120"/>
              </a:rPr>
              <a:t>而釋出</a:t>
            </a:r>
            <a:r>
              <a:rPr lang="en-US" altLang="zh-TW" b="1" dirty="0">
                <a:solidFill>
                  <a:schemeClr val="bg1"/>
                </a:solidFill>
                <a:latin typeface="微軟正黑體" panose="020B0604030504040204" pitchFamily="34" charset="-120"/>
                <a:ea typeface="微軟正黑體" panose="020B0604030504040204" pitchFamily="34" charset="-120"/>
              </a:rPr>
              <a:t>RNA</a:t>
            </a:r>
            <a:r>
              <a:rPr lang="zh-TW" altLang="en-US" b="1" dirty="0" smtClean="0">
                <a:solidFill>
                  <a:schemeClr val="bg1"/>
                </a:solidFill>
                <a:latin typeface="微軟正黑體" panose="020B0604030504040204" pitchFamily="34" charset="-120"/>
                <a:ea typeface="微軟正黑體" panose="020B0604030504040204" pitchFamily="34" charset="-120"/>
              </a:rPr>
              <a:t>。</a:t>
            </a:r>
            <a:r>
              <a:rPr lang="en-US" altLang="zh-TW" b="1" dirty="0" smtClean="0">
                <a:solidFill>
                  <a:schemeClr val="bg1"/>
                </a:solidFill>
                <a:latin typeface="微軟正黑體" panose="020B0604030504040204" pitchFamily="34" charset="-120"/>
                <a:ea typeface="微軟正黑體" panose="020B0604030504040204" pitchFamily="34" charset="-120"/>
              </a:rPr>
              <a:t>M2</a:t>
            </a:r>
            <a:r>
              <a:rPr lang="zh-TW" altLang="en-US" b="1" dirty="0">
                <a:solidFill>
                  <a:schemeClr val="bg1"/>
                </a:solidFill>
                <a:latin typeface="微軟正黑體" panose="020B0604030504040204" pitchFamily="34" charset="-120"/>
                <a:ea typeface="微軟正黑體" panose="020B0604030504040204" pitchFamily="34" charset="-120"/>
              </a:rPr>
              <a:t>通道</a:t>
            </a:r>
            <a:r>
              <a:rPr lang="zh-TW" altLang="en-US" b="1" dirty="0" smtClean="0">
                <a:solidFill>
                  <a:schemeClr val="bg1"/>
                </a:solidFill>
                <a:latin typeface="微軟正黑體" panose="020B0604030504040204" pitchFamily="34" charset="-120"/>
                <a:ea typeface="微軟正黑體" panose="020B0604030504040204" pitchFamily="34" charset="-120"/>
              </a:rPr>
              <a:t>蛋白抑制劑，可</a:t>
            </a:r>
            <a:r>
              <a:rPr lang="zh-TW" altLang="en-US" b="1" dirty="0">
                <a:solidFill>
                  <a:schemeClr val="bg1"/>
                </a:solidFill>
                <a:latin typeface="微軟正黑體" panose="020B0604030504040204" pitchFamily="34" charset="-120"/>
                <a:ea typeface="微軟正黑體" panose="020B0604030504040204" pitchFamily="34" charset="-120"/>
              </a:rPr>
              <a:t>控制氫離子</a:t>
            </a:r>
            <a:r>
              <a:rPr lang="zh-TW" altLang="en-US" b="1" dirty="0" smtClean="0">
                <a:solidFill>
                  <a:schemeClr val="bg1"/>
                </a:solidFill>
                <a:latin typeface="微軟正黑體" panose="020B0604030504040204" pitchFamily="34" charset="-120"/>
                <a:ea typeface="微軟正黑體" panose="020B0604030504040204" pitchFamily="34" charset="-120"/>
              </a:rPr>
              <a:t>通道，阻止</a:t>
            </a:r>
            <a:r>
              <a:rPr lang="zh-TW" altLang="en-US" b="1" dirty="0">
                <a:solidFill>
                  <a:schemeClr val="bg1"/>
                </a:solidFill>
                <a:latin typeface="微軟正黑體" panose="020B0604030504040204" pitchFamily="34" charset="-120"/>
                <a:ea typeface="微軟正黑體" panose="020B0604030504040204" pitchFamily="34" charset="-120"/>
              </a:rPr>
              <a:t>病毒去</a:t>
            </a:r>
            <a:r>
              <a:rPr lang="zh-TW" altLang="en-US" b="1" dirty="0" smtClean="0">
                <a:solidFill>
                  <a:schemeClr val="bg1"/>
                </a:solidFill>
                <a:latin typeface="微軟正黑體" panose="020B0604030504040204" pitchFamily="34" charset="-120"/>
                <a:ea typeface="微軟正黑體" panose="020B0604030504040204" pitchFamily="34" charset="-120"/>
              </a:rPr>
              <a:t>殼，使</a:t>
            </a:r>
            <a:r>
              <a:rPr lang="en-US" altLang="zh-TW" b="1" dirty="0" smtClean="0">
                <a:solidFill>
                  <a:schemeClr val="bg1"/>
                </a:solidFill>
                <a:latin typeface="微軟正黑體" panose="020B0604030504040204" pitchFamily="34" charset="-120"/>
                <a:ea typeface="微軟正黑體" panose="020B0604030504040204" pitchFamily="34" charset="-120"/>
              </a:rPr>
              <a:t>RNA</a:t>
            </a:r>
            <a:r>
              <a:rPr lang="zh-TW" altLang="en-US" b="1" dirty="0" smtClean="0">
                <a:solidFill>
                  <a:schemeClr val="bg1"/>
                </a:solidFill>
                <a:latin typeface="微軟正黑體" panose="020B0604030504040204" pitchFamily="34" charset="-120"/>
                <a:ea typeface="微軟正黑體" panose="020B0604030504040204" pitchFamily="34" charset="-120"/>
              </a:rPr>
              <a:t>不能釋放到細胞質。</a:t>
            </a:r>
            <a:endParaRPr lang="zh-TW" altLang="en-US"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2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395536" y="332657"/>
            <a:ext cx="8448405" cy="1956478"/>
          </a:xfrm>
          <a:solidFill>
            <a:schemeClr val="bg1"/>
          </a:solidFill>
        </p:spPr>
        <p:txBody>
          <a:bodyPr>
            <a:normAutofit/>
          </a:bodyPr>
          <a:lstStyle/>
          <a:p>
            <a:pPr algn="l"/>
            <a:r>
              <a:rPr lang="zh-TW" altLang="en-US" dirty="0" smtClean="0">
                <a:solidFill>
                  <a:srgbClr val="0000FF"/>
                </a:solidFill>
                <a:latin typeface="微軟正黑體" panose="020B0604030504040204" pitchFamily="34" charset="-120"/>
                <a:ea typeface="微軟正黑體" panose="020B0604030504040204" pitchFamily="34" charset="-120"/>
              </a:rPr>
              <a:t>抗流感抗病毒藥 </a:t>
            </a:r>
            <a:r>
              <a:rPr lang="en-US" altLang="zh-TW" dirty="0" smtClean="0">
                <a:solidFill>
                  <a:srgbClr val="0000FF"/>
                </a:solidFill>
                <a:latin typeface="微軟正黑體" panose="020B0604030504040204" pitchFamily="34" charset="-120"/>
                <a:ea typeface="微軟正黑體" panose="020B0604030504040204" pitchFamily="34" charset="-120"/>
              </a:rPr>
              <a:t>(</a:t>
            </a:r>
            <a:r>
              <a:rPr lang="en-US" altLang="zh-TW" dirty="0" smtClean="0">
                <a:solidFill>
                  <a:srgbClr val="0000FF"/>
                </a:solidFill>
                <a:latin typeface="新細明體"/>
                <a:ea typeface="新細明體"/>
              </a:rPr>
              <a:t>Ⅰ</a:t>
            </a:r>
            <a:r>
              <a:rPr lang="en-US" altLang="zh-TW" dirty="0" smtClean="0">
                <a:solidFill>
                  <a:srgbClr val="0000FF"/>
                </a:solidFill>
                <a:latin typeface="微軟正黑體" panose="020B0604030504040204" pitchFamily="34" charset="-120"/>
                <a:ea typeface="微軟正黑體" panose="020B0604030504040204" pitchFamily="34" charset="-120"/>
              </a:rPr>
              <a:t>)</a:t>
            </a:r>
            <a:r>
              <a:rPr lang="en-US" altLang="zh-TW" dirty="0" smtClean="0">
                <a:solidFill>
                  <a:schemeClr val="bg1">
                    <a:lumMod val="95000"/>
                  </a:schemeClr>
                </a:solidFill>
                <a:latin typeface="微軟正黑體" panose="020B0604030504040204" pitchFamily="34" charset="-120"/>
                <a:ea typeface="微軟正黑體" panose="020B0604030504040204" pitchFamily="34" charset="-120"/>
              </a:rPr>
              <a:t/>
            </a:r>
            <a:br>
              <a:rPr lang="en-US" altLang="zh-TW" dirty="0" smtClean="0">
                <a:solidFill>
                  <a:schemeClr val="bg1">
                    <a:lumMod val="95000"/>
                  </a:schemeClr>
                </a:solidFill>
                <a:latin typeface="微軟正黑體" panose="020B0604030504040204" pitchFamily="34" charset="-120"/>
                <a:ea typeface="微軟正黑體" panose="020B0604030504040204" pitchFamily="34" charset="-120"/>
              </a:rPr>
            </a:br>
            <a:r>
              <a:rPr lang="en-US" altLang="zh-TW" dirty="0" smtClean="0">
                <a:solidFill>
                  <a:srgbClr val="C00000"/>
                </a:solidFill>
                <a:latin typeface="微軟正黑體" panose="020B0604030504040204" pitchFamily="34" charset="-120"/>
                <a:ea typeface="微軟正黑體" panose="020B0604030504040204" pitchFamily="34" charset="-120"/>
              </a:rPr>
              <a:t>----</a:t>
            </a:r>
            <a:r>
              <a:rPr lang="zh-TW" altLang="en-US" dirty="0" smtClean="0">
                <a:solidFill>
                  <a:srgbClr val="C00000"/>
                </a:solidFill>
                <a:latin typeface="微軟正黑體" panose="020B0604030504040204" pitchFamily="34" charset="-120"/>
                <a:ea typeface="微軟正黑體" panose="020B0604030504040204" pitchFamily="34" charset="-120"/>
              </a:rPr>
              <a:t> </a:t>
            </a:r>
            <a:r>
              <a:rPr lang="en-US" altLang="zh-TW" dirty="0" smtClean="0">
                <a:solidFill>
                  <a:srgbClr val="C00000"/>
                </a:solidFill>
                <a:latin typeface="微軟正黑體" panose="020B0604030504040204" pitchFamily="34" charset="-120"/>
                <a:ea typeface="微軟正黑體" panose="020B0604030504040204" pitchFamily="34" charset="-120"/>
              </a:rPr>
              <a:t>M2 </a:t>
            </a:r>
            <a:r>
              <a:rPr lang="zh-TW" altLang="en-US" dirty="0" smtClean="0">
                <a:solidFill>
                  <a:srgbClr val="C00000"/>
                </a:solidFill>
                <a:latin typeface="微軟正黑體" panose="020B0604030504040204" pitchFamily="34" charset="-120"/>
                <a:ea typeface="微軟正黑體" panose="020B0604030504040204" pitchFamily="34" charset="-120"/>
              </a:rPr>
              <a:t>蛋白質抑制劑</a:t>
            </a:r>
            <a:endParaRPr lang="zh-TW" altLang="en-US" dirty="0">
              <a:solidFill>
                <a:srgbClr val="C00000"/>
              </a:solidFill>
              <a:latin typeface="微軟正黑體" panose="020B0604030504040204" pitchFamily="34" charset="-120"/>
              <a:ea typeface="微軟正黑體" panose="020B0604030504040204" pitchFamily="34"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4293249572"/>
              </p:ext>
            </p:extLst>
          </p:nvPr>
        </p:nvGraphicFramePr>
        <p:xfrm>
          <a:off x="0" y="2204864"/>
          <a:ext cx="9144000" cy="4589648"/>
        </p:xfrm>
        <a:graphic>
          <a:graphicData uri="http://schemas.openxmlformats.org/drawingml/2006/table">
            <a:tbl>
              <a:tblPr firstRow="1" bandRow="1">
                <a:tableStyleId>{5C22544A-7EE6-4342-B048-85BDC9FD1C3A}</a:tableStyleId>
              </a:tblPr>
              <a:tblGrid>
                <a:gridCol w="1360265"/>
                <a:gridCol w="7783735"/>
              </a:tblGrid>
              <a:tr h="478296">
                <a:tc>
                  <a:txBody>
                    <a:bodyPr/>
                    <a:lstStyle/>
                    <a:p>
                      <a:r>
                        <a:rPr lang="zh-TW" altLang="en-US" sz="2200" dirty="0" smtClean="0">
                          <a:solidFill>
                            <a:schemeClr val="tx1"/>
                          </a:solidFill>
                          <a:latin typeface="微軟正黑體" panose="020B0604030504040204" pitchFamily="34" charset="-120"/>
                          <a:ea typeface="微軟正黑體" panose="020B0604030504040204" pitchFamily="34" charset="-120"/>
                        </a:rPr>
                        <a:t>藥名</a:t>
                      </a:r>
                      <a:endParaRPr lang="zh-TW" altLang="en-US" sz="2200" dirty="0">
                        <a:solidFill>
                          <a:schemeClr val="tx1"/>
                        </a:solidFill>
                        <a:latin typeface="微軟正黑體" panose="020B0604030504040204" pitchFamily="34" charset="-120"/>
                        <a:ea typeface="微軟正黑體" panose="020B0604030504040204" pitchFamily="34" charset="-120"/>
                      </a:endParaRPr>
                    </a:p>
                  </a:txBody>
                  <a:tcPr>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zh-TW" altLang="en-US" sz="2000" dirty="0" smtClean="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金剛烷  </a:t>
                      </a:r>
                      <a:r>
                        <a:rPr lang="en-US" altLang="zh-TW" sz="2000" dirty="0" smtClean="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(Amantadine)</a:t>
                      </a:r>
                      <a:endParaRPr lang="zh-TW" altLang="en-US" sz="2000"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a:lnB w="12700" cap="flat" cmpd="sng" algn="ctr">
                      <a:solidFill>
                        <a:schemeClr val="tx1"/>
                      </a:solidFill>
                      <a:prstDash val="solid"/>
                      <a:round/>
                      <a:headEnd type="none" w="med" len="med"/>
                      <a:tailEnd type="none" w="med" len="med"/>
                    </a:lnB>
                    <a:solidFill>
                      <a:schemeClr val="accent6">
                        <a:lumMod val="40000"/>
                        <a:lumOff val="60000"/>
                      </a:schemeClr>
                    </a:solidFill>
                  </a:tcPr>
                </a:tc>
              </a:tr>
              <a:tr h="484232">
                <a:tc>
                  <a:txBody>
                    <a:bodyPr/>
                    <a:lstStyle/>
                    <a:p>
                      <a:r>
                        <a:rPr lang="zh-TW" altLang="en-US" sz="2000" dirty="0" smtClean="0">
                          <a:latin typeface="微軟正黑體" panose="020B0604030504040204" pitchFamily="34" charset="-120"/>
                          <a:ea typeface="微軟正黑體" panose="020B0604030504040204" pitchFamily="34" charset="-120"/>
                        </a:rPr>
                        <a:t>劑量</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altLang="zh-TW" sz="2000" dirty="0" smtClean="0">
                          <a:latin typeface="微軟正黑體" panose="020B0604030504040204" pitchFamily="34" charset="-120"/>
                          <a:ea typeface="微軟正黑體" panose="020B0604030504040204" pitchFamily="34" charset="-120"/>
                        </a:rPr>
                        <a:t>100mg/tab</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6806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微軟正黑體" panose="020B0604030504040204" pitchFamily="34" charset="-120"/>
                          <a:ea typeface="微軟正黑體" panose="020B0604030504040204" pitchFamily="34" charset="-120"/>
                        </a:rPr>
                        <a:t>適應症</a:t>
                      </a:r>
                    </a:p>
                    <a:p>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altLang="zh-TW" sz="2000" b="0" i="0" kern="1200" dirty="0" smtClean="0">
                          <a:solidFill>
                            <a:schemeClr val="dk1"/>
                          </a:solidFill>
                          <a:effectLst/>
                          <a:latin typeface="微軟正黑體" panose="020B0604030504040204" pitchFamily="34" charset="-120"/>
                          <a:ea typeface="微軟正黑體" panose="020B0604030504040204" pitchFamily="34" charset="-120"/>
                          <a:cs typeface="+mn-cs"/>
                        </a:rPr>
                        <a:t>1.</a:t>
                      </a:r>
                      <a:r>
                        <a:rPr lang="zh-TW" altLang="en-US" sz="2000" b="0" i="0" kern="1200" dirty="0" smtClean="0">
                          <a:solidFill>
                            <a:schemeClr val="dk1"/>
                          </a:solidFill>
                          <a:effectLst/>
                          <a:latin typeface="微軟正黑體" panose="020B0604030504040204" pitchFamily="34" charset="-120"/>
                          <a:ea typeface="微軟正黑體" panose="020B0604030504040204" pitchFamily="34" charset="-120"/>
                          <a:cs typeface="+mn-cs"/>
                        </a:rPr>
                        <a:t>帕金森氏病</a:t>
                      </a:r>
                      <a:endParaRPr lang="en-US" altLang="zh-TW" sz="2000" b="0" i="0" kern="1200" dirty="0" smtClean="0">
                        <a:solidFill>
                          <a:schemeClr val="dk1"/>
                        </a:solidFill>
                        <a:effectLst/>
                        <a:latin typeface="微軟正黑體" panose="020B0604030504040204" pitchFamily="34" charset="-120"/>
                        <a:ea typeface="微軟正黑體" panose="020B0604030504040204" pitchFamily="34" charset="-120"/>
                        <a:cs typeface="+mn-cs"/>
                      </a:endParaRPr>
                    </a:p>
                    <a:p>
                      <a:r>
                        <a:rPr lang="en-US" altLang="zh-TW" sz="2000" b="0" i="0" kern="1200" dirty="0" smtClean="0">
                          <a:solidFill>
                            <a:schemeClr val="dk1"/>
                          </a:solidFill>
                          <a:effectLst/>
                          <a:latin typeface="微軟正黑體" panose="020B0604030504040204" pitchFamily="34" charset="-120"/>
                          <a:ea typeface="微軟正黑體" panose="020B0604030504040204" pitchFamily="34" charset="-120"/>
                          <a:cs typeface="+mn-cs"/>
                        </a:rPr>
                        <a:t>2.</a:t>
                      </a:r>
                      <a:r>
                        <a:rPr lang="zh-TW" altLang="en-US" sz="2000" b="0" i="0" kern="1200" dirty="0" smtClean="0">
                          <a:solidFill>
                            <a:schemeClr val="dk1"/>
                          </a:solidFill>
                          <a:effectLst/>
                          <a:latin typeface="微軟正黑體" panose="020B0604030504040204" pitchFamily="34" charset="-120"/>
                          <a:ea typeface="微軟正黑體" panose="020B0604030504040204" pitchFamily="34" charset="-120"/>
                          <a:cs typeface="+mn-cs"/>
                        </a:rPr>
                        <a:t>預防及治療</a:t>
                      </a:r>
                      <a:r>
                        <a:rPr lang="en-US" altLang="zh-TW" sz="2000" b="0" i="0" kern="1200" dirty="0" smtClean="0">
                          <a:solidFill>
                            <a:schemeClr val="dk1"/>
                          </a:solidFill>
                          <a:effectLst/>
                          <a:latin typeface="微軟正黑體" panose="020B0604030504040204" pitchFamily="34" charset="-120"/>
                          <a:ea typeface="微軟正黑體" panose="020B0604030504040204" pitchFamily="34" charset="-120"/>
                          <a:cs typeface="+mn-cs"/>
                        </a:rPr>
                        <a:t>A</a:t>
                      </a:r>
                      <a:r>
                        <a:rPr lang="zh-TW" altLang="en-US" sz="2000" b="0" i="0" kern="1200" dirty="0" smtClean="0">
                          <a:solidFill>
                            <a:schemeClr val="dk1"/>
                          </a:solidFill>
                          <a:effectLst/>
                          <a:latin typeface="微軟正黑體" panose="020B0604030504040204" pitchFamily="34" charset="-120"/>
                          <a:ea typeface="微軟正黑體" panose="020B0604030504040204" pitchFamily="34" charset="-120"/>
                          <a:cs typeface="+mn-cs"/>
                        </a:rPr>
                        <a:t>型流行性感冒症狀</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70840">
                <a:tc>
                  <a:txBody>
                    <a:bodyPr/>
                    <a:lstStyle/>
                    <a:p>
                      <a:r>
                        <a:rPr lang="zh-TW" altLang="en-US" sz="2000" dirty="0" smtClean="0">
                          <a:latin typeface="微軟正黑體" panose="020B0604030504040204" pitchFamily="34" charset="-120"/>
                          <a:ea typeface="微軟正黑體" panose="020B0604030504040204" pitchFamily="34" charset="-120"/>
                        </a:rPr>
                        <a:t>用法用量</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342900" indent="-342900">
                        <a:buFont typeface="Arial" panose="020B0604020202020204" pitchFamily="34" charset="0"/>
                        <a:buChar char="•"/>
                      </a:pP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10</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歲以上及成人：</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2# QD or  1# BID X 5days</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a:t>
                      </a:r>
                      <a:endPar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endParaRPr>
                    </a:p>
                    <a:p>
                      <a:pPr marL="342900" indent="-342900">
                        <a:buFont typeface="Arial" panose="020B0604020202020204" pitchFamily="34" charset="0"/>
                        <a:buChar char="•"/>
                      </a:pP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1-9 </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歲或不足</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40Kg: 5 mg/kg/day in 2 divided doses</a:t>
                      </a:r>
                      <a:endParaRPr lang="zh-TW" altLang="en-US" sz="1800" dirty="0">
                        <a:solidFill>
                          <a:schemeClr val="accent6">
                            <a:lumMod val="50000"/>
                          </a:schemeClr>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70840">
                <a:tc>
                  <a:txBody>
                    <a:bodyPr/>
                    <a:lstStyle/>
                    <a:p>
                      <a:r>
                        <a:rPr lang="zh-TW" altLang="en-US" sz="2000" dirty="0" smtClean="0">
                          <a:latin typeface="微軟正黑體" panose="020B0604030504040204" pitchFamily="34" charset="-120"/>
                          <a:ea typeface="微軟正黑體" panose="020B0604030504040204" pitchFamily="34" charset="-120"/>
                        </a:rPr>
                        <a:t>懷孕分級</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indent="0">
                        <a:buFont typeface="Arial" panose="020B0604020202020204" pitchFamily="34" charset="0"/>
                        <a:buNone/>
                      </a:pPr>
                      <a:r>
                        <a:rPr lang="en-US" altLang="zh-TW" sz="2000" dirty="0" smtClean="0">
                          <a:solidFill>
                            <a:schemeClr val="accent6">
                              <a:lumMod val="50000"/>
                            </a:schemeClr>
                          </a:solidFill>
                          <a:latin typeface="微軟正黑體" panose="020B0604030504040204" pitchFamily="34" charset="-120"/>
                          <a:ea typeface="微軟正黑體" panose="020B0604030504040204" pitchFamily="34" charset="-120"/>
                        </a:rPr>
                        <a:t>C </a:t>
                      </a:r>
                      <a:r>
                        <a:rPr lang="zh-TW" altLang="en-US" sz="2000" dirty="0" smtClean="0">
                          <a:solidFill>
                            <a:schemeClr val="accent6">
                              <a:lumMod val="50000"/>
                            </a:schemeClr>
                          </a:solidFill>
                          <a:latin typeface="微軟正黑體" panose="020B0604030504040204" pitchFamily="34" charset="-120"/>
                          <a:ea typeface="微軟正黑體" panose="020B0604030504040204" pitchFamily="34" charset="-120"/>
                        </a:rPr>
                        <a:t>級</a:t>
                      </a:r>
                      <a:endParaRPr lang="zh-TW" altLang="en-US" sz="2000" dirty="0">
                        <a:solidFill>
                          <a:schemeClr val="accent6">
                            <a:lumMod val="50000"/>
                          </a:schemeClr>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70840">
                <a:tc>
                  <a:txBody>
                    <a:bodyPr/>
                    <a:lstStyle/>
                    <a:p>
                      <a:r>
                        <a:rPr lang="zh-TW" altLang="en-US" sz="2000" dirty="0" smtClean="0">
                          <a:latin typeface="微軟正黑體" panose="020B0604030504040204" pitchFamily="34" charset="-120"/>
                          <a:ea typeface="微軟正黑體" panose="020B0604030504040204" pitchFamily="34" charset="-120"/>
                        </a:rPr>
                        <a:t>副作用</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2000" b="0" i="0" kern="1200" dirty="0" smtClean="0">
                          <a:solidFill>
                            <a:schemeClr val="dk1"/>
                          </a:solidFill>
                          <a:effectLst/>
                          <a:latin typeface="微軟正黑體" panose="020B0604030504040204" pitchFamily="34" charset="-120"/>
                          <a:ea typeface="微軟正黑體" panose="020B0604030504040204" pitchFamily="34" charset="-120"/>
                          <a:cs typeface="+mn-cs"/>
                        </a:rPr>
                        <a:t>口乾、噁心、失眠、</a:t>
                      </a:r>
                      <a:r>
                        <a:rPr lang="zh-TW" altLang="en-US" sz="2000" dirty="0" smtClean="0">
                          <a:latin typeface="微軟正黑體" panose="020B0604030504040204" pitchFamily="34" charset="-120"/>
                          <a:ea typeface="微軟正黑體" panose="020B0604030504040204" pitchFamily="34" charset="-120"/>
                        </a:rPr>
                        <a:t>眩暈、頭重腳輕、焦慮不安、過度興奮、混亂、輕度抑鬱、起立性低血 壓、尿液遲遺、便秘等</a:t>
                      </a:r>
                      <a:endParaRPr lang="zh-TW" altLang="en-US" sz="2000" dirty="0">
                        <a:solidFill>
                          <a:schemeClr val="accent6">
                            <a:lumMod val="50000"/>
                          </a:schemeClr>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70840">
                <a:tc>
                  <a:txBody>
                    <a:bodyPr/>
                    <a:lstStyle/>
                    <a:p>
                      <a:r>
                        <a:rPr lang="zh-TW" altLang="en-US" sz="2000" dirty="0" smtClean="0">
                          <a:latin typeface="微軟正黑體" panose="020B0604030504040204" pitchFamily="34" charset="-120"/>
                          <a:ea typeface="微軟正黑體" panose="020B0604030504040204" pitchFamily="34" charset="-120"/>
                        </a:rPr>
                        <a:t>注意事項</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1.</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用於帕金森氏症者，不可突然停藥。</a:t>
                      </a:r>
                    </a:p>
                    <a:p>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2.</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癲癇病人不建議使用此藥物治療</a:t>
                      </a:r>
                    </a:p>
                    <a:p>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3.</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 應根據腎功能而調整劑量。</a:t>
                      </a:r>
                      <a:endPar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endParaRPr>
                    </a:p>
                    <a:p>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4.</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可能會視力模糊，操作機械者請小心。</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000" t="39111" r="40000" b="30444"/>
          <a:stretch/>
        </p:blipFill>
        <p:spPr bwMode="auto">
          <a:xfrm>
            <a:off x="6545589" y="260648"/>
            <a:ext cx="2077194"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59848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721" t="12184" r="13808" b="19535"/>
          <a:stretch/>
        </p:blipFill>
        <p:spPr bwMode="auto">
          <a:xfrm>
            <a:off x="148856" y="835550"/>
            <a:ext cx="8835656" cy="4682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文字方塊 7"/>
          <p:cNvSpPr txBox="1"/>
          <p:nvPr/>
        </p:nvSpPr>
        <p:spPr>
          <a:xfrm>
            <a:off x="26105" y="5085184"/>
            <a:ext cx="9139599" cy="1569660"/>
          </a:xfrm>
          <a:prstGeom prst="rect">
            <a:avLst/>
          </a:prstGeom>
          <a:solidFill>
            <a:schemeClr val="accent2"/>
          </a:solidFill>
        </p:spPr>
        <p:txBody>
          <a:bodyPr wrap="square" rtlCol="0">
            <a:spAutoFit/>
          </a:bodyPr>
          <a:lstStyle/>
          <a:p>
            <a:pPr marL="342900" indent="-342900">
              <a:buFont typeface="Arial" panose="020B0604020202020204" pitchFamily="34" charset="0"/>
              <a:buChar char="•"/>
            </a:pPr>
            <a:r>
              <a:rPr lang="zh-TW" altLang="en-US" sz="2400" b="1" dirty="0" smtClean="0">
                <a:solidFill>
                  <a:schemeClr val="bg1"/>
                </a:solidFill>
                <a:latin typeface="微軟正黑體" panose="020B0604030504040204" pitchFamily="34" charset="-120"/>
                <a:ea typeface="微軟正黑體" panose="020B0604030504040204" pitchFamily="34" charset="-120"/>
              </a:rPr>
              <a:t> </a:t>
            </a:r>
            <a:r>
              <a:rPr lang="en-US" altLang="zh-TW" sz="2400" b="1" dirty="0">
                <a:solidFill>
                  <a:srgbClr val="0000FF"/>
                </a:solidFill>
                <a:latin typeface="微軟正黑體" panose="020B0604030504040204" pitchFamily="34" charset="-120"/>
                <a:ea typeface="微軟正黑體" panose="020B0604030504040204" pitchFamily="34" charset="-120"/>
              </a:rPr>
              <a:t>6 </a:t>
            </a:r>
            <a:r>
              <a:rPr lang="zh-TW" altLang="en-US" sz="2400" b="1" dirty="0">
                <a:solidFill>
                  <a:srgbClr val="0000FF"/>
                </a:solidFill>
                <a:latin typeface="微軟正黑體" panose="020B0604030504040204" pitchFamily="34" charset="-120"/>
                <a:ea typeface="微軟正黑體" panose="020B0604030504040204" pitchFamily="34" charset="-120"/>
              </a:rPr>
              <a:t>個</a:t>
            </a:r>
            <a:r>
              <a:rPr lang="zh-TW" altLang="en-US" sz="2400" b="1" dirty="0" smtClean="0">
                <a:solidFill>
                  <a:srgbClr val="0000FF"/>
                </a:solidFill>
                <a:latin typeface="微軟正黑體" panose="020B0604030504040204" pitchFamily="34" charset="-120"/>
                <a:ea typeface="微軟正黑體" panose="020B0604030504040204" pitchFamily="34" charset="-120"/>
              </a:rPr>
              <a:t>月以上嬰幼兒及成人</a:t>
            </a:r>
            <a:r>
              <a:rPr lang="zh-TW" altLang="en-US" sz="2400" b="1" dirty="0">
                <a:solidFill>
                  <a:schemeClr val="bg1"/>
                </a:solidFill>
                <a:latin typeface="微軟正黑體" panose="020B0604030504040204" pitchFamily="34" charset="-120"/>
                <a:ea typeface="微軟正黑體" panose="020B0604030504040204" pitchFamily="34" charset="-120"/>
              </a:rPr>
              <a:t>都應該在每個季節接種流感疫苗，極少數例外。接種疫苗</a:t>
            </a:r>
            <a:r>
              <a:rPr lang="zh-TW" altLang="en-US" sz="2400" b="1" dirty="0" smtClean="0">
                <a:solidFill>
                  <a:schemeClr val="bg1"/>
                </a:solidFill>
                <a:latin typeface="微軟正黑體" panose="020B0604030504040204" pitchFamily="34" charset="-120"/>
                <a:ea typeface="微軟正黑體" panose="020B0604030504040204" pitchFamily="34" charset="-120"/>
              </a:rPr>
              <a:t>對於流感嚴重併發症高風險</a:t>
            </a:r>
            <a:r>
              <a:rPr lang="zh-TW" altLang="en-US" sz="2400" b="1" dirty="0">
                <a:solidFill>
                  <a:schemeClr val="bg1"/>
                </a:solidFill>
                <a:latin typeface="微軟正黑體" panose="020B0604030504040204" pitchFamily="34" charset="-120"/>
                <a:ea typeface="微軟正黑體" panose="020B0604030504040204" pitchFamily="34" charset="-120"/>
              </a:rPr>
              <a:t>人群尤為重要</a:t>
            </a:r>
            <a:r>
              <a:rPr lang="zh-TW" altLang="en-US" sz="2400" b="1" dirty="0" smtClean="0">
                <a:solidFill>
                  <a:schemeClr val="bg1"/>
                </a:solidFill>
                <a:latin typeface="微軟正黑體" panose="020B0604030504040204" pitchFamily="34" charset="-120"/>
                <a:ea typeface="微軟正黑體" panose="020B0604030504040204" pitchFamily="34" charset="-120"/>
              </a:rPr>
              <a:t>。</a:t>
            </a:r>
            <a:endParaRPr lang="zh-TW" altLang="en-US" sz="2400" b="1" dirty="0">
              <a:solidFill>
                <a:schemeClr val="bg1"/>
              </a:solidFill>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zh-TW" altLang="en-US" sz="2400" b="1" dirty="0">
                <a:solidFill>
                  <a:schemeClr val="bg1"/>
                </a:solidFill>
                <a:latin typeface="微軟正黑體" panose="020B0604030504040204" pitchFamily="34" charset="-120"/>
                <a:ea typeface="微軟正黑體" panose="020B0604030504040204" pitchFamily="34" charset="-120"/>
              </a:rPr>
              <a:t>流感疫苗接種</a:t>
            </a:r>
            <a:r>
              <a:rPr lang="zh-TW" altLang="en-US" sz="2400" b="1" dirty="0" smtClean="0">
                <a:solidFill>
                  <a:schemeClr val="bg1"/>
                </a:solidFill>
                <a:latin typeface="微軟正黑體" panose="020B0604030504040204" pitchFamily="34" charset="-120"/>
                <a:ea typeface="微軟正黑體" panose="020B0604030504040204" pitchFamily="34" charset="-120"/>
              </a:rPr>
              <a:t>有重要好處。可以</a:t>
            </a:r>
            <a:r>
              <a:rPr lang="zh-TW" altLang="en-US" sz="2400" b="1" dirty="0">
                <a:solidFill>
                  <a:schemeClr val="bg1"/>
                </a:solidFill>
                <a:latin typeface="微軟正黑體" panose="020B0604030504040204" pitchFamily="34" charset="-120"/>
                <a:ea typeface="微軟正黑體" panose="020B0604030504040204" pitchFamily="34" charset="-120"/>
              </a:rPr>
              <a:t>減少流感疾病、醫生就診以及因流感而錯過的工作和學校，並防止與流感相關的住院和死亡。</a:t>
            </a:r>
          </a:p>
        </p:txBody>
      </p:sp>
      <p:sp>
        <p:nvSpPr>
          <p:cNvPr id="2" name="文字方塊 1"/>
          <p:cNvSpPr txBox="1"/>
          <p:nvPr/>
        </p:nvSpPr>
        <p:spPr>
          <a:xfrm>
            <a:off x="251520" y="46946"/>
            <a:ext cx="8640960" cy="861774"/>
          </a:xfrm>
          <a:prstGeom prst="rect">
            <a:avLst/>
          </a:prstGeom>
          <a:solidFill>
            <a:schemeClr val="bg1"/>
          </a:solidFill>
        </p:spPr>
        <p:txBody>
          <a:bodyPr wrap="square" rtlCol="0">
            <a:spAutoFit/>
          </a:bodyPr>
          <a:lstStyle/>
          <a:p>
            <a:r>
              <a:rPr lang="zh-TW" altLang="en-US" sz="5000" b="1" dirty="0" smtClean="0">
                <a:solidFill>
                  <a:srgbClr val="0000FF"/>
                </a:solidFill>
                <a:latin typeface="微軟正黑體" panose="020B0604030504040204" pitchFamily="34" charset="-120"/>
                <a:ea typeface="微軟正黑體" panose="020B0604030504040204" pitchFamily="34" charset="-120"/>
              </a:rPr>
              <a:t>             誰需要流感疫苗</a:t>
            </a:r>
            <a:r>
              <a:rPr lang="en-US" altLang="zh-TW" sz="5000" b="1" dirty="0" smtClean="0">
                <a:solidFill>
                  <a:srgbClr val="0000FF"/>
                </a:solidFill>
                <a:latin typeface="微軟正黑體" panose="020B0604030504040204" pitchFamily="34" charset="-120"/>
                <a:ea typeface="微軟正黑體" panose="020B0604030504040204" pitchFamily="34" charset="-120"/>
              </a:rPr>
              <a:t>?  </a:t>
            </a:r>
            <a:endParaRPr lang="zh-TW" altLang="en-US" sz="5000" b="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504172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solidFill>
                  <a:schemeClr val="bg1">
                    <a:lumMod val="95000"/>
                  </a:schemeClr>
                </a:solidFill>
                <a:latin typeface="微軟正黑體" panose="020B0604030504040204" pitchFamily="34" charset="-120"/>
                <a:ea typeface="微軟正黑體" panose="020B0604030504040204" pitchFamily="34" charset="-120"/>
              </a:rPr>
              <a:t>M2 </a:t>
            </a:r>
            <a:r>
              <a:rPr lang="zh-TW" altLang="en-US" dirty="0" smtClean="0">
                <a:solidFill>
                  <a:schemeClr val="bg1">
                    <a:lumMod val="95000"/>
                  </a:schemeClr>
                </a:solidFill>
                <a:latin typeface="微軟正黑體" panose="020B0604030504040204" pitchFamily="34" charset="-120"/>
                <a:ea typeface="微軟正黑體" panose="020B0604030504040204" pitchFamily="34" charset="-120"/>
              </a:rPr>
              <a:t>蛋白質抑制劑的使用限制</a:t>
            </a:r>
            <a:endParaRPr lang="zh-TW" altLang="en-US" dirty="0">
              <a:solidFill>
                <a:schemeClr val="bg1">
                  <a:lumMod val="95000"/>
                </a:schemeClr>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p:txBody>
          <a:bodyPr/>
          <a:lstStyle/>
          <a:p>
            <a:pPr>
              <a:buFont typeface="Wingdings" panose="05000000000000000000" pitchFamily="2" charset="2"/>
              <a:buChar char="n"/>
            </a:pPr>
            <a:r>
              <a:rPr lang="zh-TW" altLang="en-US" b="1" dirty="0" smtClean="0">
                <a:solidFill>
                  <a:schemeClr val="accent6">
                    <a:lumMod val="75000"/>
                  </a:schemeClr>
                </a:solidFill>
                <a:latin typeface="微軟正黑體" panose="020B0604030504040204" pitchFamily="34" charset="-120"/>
                <a:ea typeface="微軟正黑體" panose="020B0604030504040204" pitchFamily="34" charset="-120"/>
              </a:rPr>
              <a:t>只對</a:t>
            </a:r>
            <a:r>
              <a:rPr lang="en-US" altLang="zh-TW" b="1" dirty="0" smtClean="0">
                <a:solidFill>
                  <a:schemeClr val="accent6">
                    <a:lumMod val="75000"/>
                  </a:schemeClr>
                </a:solidFill>
                <a:latin typeface="微軟正黑體" panose="020B0604030504040204" pitchFamily="34" charset="-120"/>
                <a:ea typeface="微軟正黑體" panose="020B0604030504040204" pitchFamily="34" charset="-120"/>
              </a:rPr>
              <a:t>A</a:t>
            </a:r>
            <a:r>
              <a:rPr lang="zh-TW" altLang="en-US" b="1" dirty="0" smtClean="0">
                <a:solidFill>
                  <a:schemeClr val="accent6">
                    <a:lumMod val="75000"/>
                  </a:schemeClr>
                </a:solidFill>
                <a:latin typeface="微軟正黑體" panose="020B0604030504040204" pitchFamily="34" charset="-120"/>
                <a:ea typeface="微軟正黑體" panose="020B0604030504040204" pitchFamily="34" charset="-120"/>
              </a:rPr>
              <a:t>型流感有效</a:t>
            </a:r>
            <a:r>
              <a:rPr lang="zh-TW" altLang="en-US" dirty="0" smtClean="0">
                <a:solidFill>
                  <a:schemeClr val="accent6">
                    <a:lumMod val="75000"/>
                  </a:schemeClr>
                </a:solidFill>
                <a:latin typeface="微軟正黑體" panose="020B0604030504040204" pitchFamily="34" charset="-120"/>
                <a:ea typeface="微軟正黑體" panose="020B0604030504040204" pitchFamily="34" charset="-120"/>
              </a:rPr>
              <a:t>，</a:t>
            </a:r>
            <a:r>
              <a:rPr lang="zh-TW" altLang="en-US" dirty="0" smtClean="0">
                <a:solidFill>
                  <a:schemeClr val="accent6">
                    <a:lumMod val="20000"/>
                    <a:lumOff val="80000"/>
                  </a:schemeClr>
                </a:solidFill>
                <a:latin typeface="微軟正黑體" panose="020B0604030504040204" pitchFamily="34" charset="-120"/>
                <a:ea typeface="微軟正黑體" panose="020B0604030504040204" pitchFamily="34" charset="-120"/>
              </a:rPr>
              <a:t>因</a:t>
            </a:r>
            <a:r>
              <a:rPr lang="en-US" altLang="zh-TW" dirty="0" smtClean="0">
                <a:solidFill>
                  <a:schemeClr val="accent6">
                    <a:lumMod val="20000"/>
                    <a:lumOff val="80000"/>
                  </a:schemeClr>
                </a:solidFill>
                <a:latin typeface="微軟正黑體" panose="020B0604030504040204" pitchFamily="34" charset="-120"/>
                <a:ea typeface="微軟正黑體" panose="020B0604030504040204" pitchFamily="34" charset="-120"/>
              </a:rPr>
              <a:t>B</a:t>
            </a:r>
            <a:r>
              <a:rPr lang="zh-TW" altLang="en-US" dirty="0" smtClean="0">
                <a:solidFill>
                  <a:schemeClr val="accent6">
                    <a:lumMod val="20000"/>
                    <a:lumOff val="80000"/>
                  </a:schemeClr>
                </a:solidFill>
                <a:latin typeface="微軟正黑體" panose="020B0604030504040204" pitchFamily="34" charset="-120"/>
                <a:ea typeface="微軟正黑體" panose="020B0604030504040204" pitchFamily="34" charset="-120"/>
              </a:rPr>
              <a:t>型流感病毒沒有</a:t>
            </a:r>
            <a:r>
              <a:rPr lang="en-US" altLang="zh-TW" dirty="0" smtClean="0">
                <a:solidFill>
                  <a:schemeClr val="accent6">
                    <a:lumMod val="20000"/>
                    <a:lumOff val="80000"/>
                  </a:schemeClr>
                </a:solidFill>
                <a:latin typeface="微軟正黑體" panose="020B0604030504040204" pitchFamily="34" charset="-120"/>
                <a:ea typeface="微軟正黑體" panose="020B0604030504040204" pitchFamily="34" charset="-120"/>
              </a:rPr>
              <a:t>M2 protein </a:t>
            </a:r>
            <a:r>
              <a:rPr lang="zh-TW" altLang="en-US" dirty="0" smtClean="0">
                <a:solidFill>
                  <a:schemeClr val="accent6">
                    <a:lumMod val="20000"/>
                    <a:lumOff val="80000"/>
                  </a:schemeClr>
                </a:solidFill>
                <a:latin typeface="微軟正黑體" panose="020B0604030504040204" pitchFamily="34" charset="-120"/>
                <a:ea typeface="微軟正黑體" panose="020B0604030504040204" pitchFamily="34" charset="-120"/>
              </a:rPr>
              <a:t>。  </a:t>
            </a:r>
            <a:endParaRPr lang="en-US" altLang="zh-TW" dirty="0" smtClean="0">
              <a:solidFill>
                <a:schemeClr val="accent6">
                  <a:lumMod val="20000"/>
                  <a:lumOff val="80000"/>
                </a:schemeClr>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n"/>
            </a:pPr>
            <a:r>
              <a:rPr lang="zh-TW" altLang="en-US" b="1" dirty="0" smtClean="0">
                <a:solidFill>
                  <a:schemeClr val="accent6">
                    <a:lumMod val="75000"/>
                  </a:schemeClr>
                </a:solidFill>
                <a:latin typeface="微軟正黑體" panose="020B0604030504040204" pitchFamily="34" charset="-120"/>
                <a:ea typeface="微軟正黑體" panose="020B0604030504040204" pitchFamily="34" charset="-120"/>
              </a:rPr>
              <a:t>副作用發生頻率高</a:t>
            </a:r>
            <a:r>
              <a:rPr lang="zh-TW" altLang="en-US" dirty="0" smtClean="0">
                <a:solidFill>
                  <a:schemeClr val="accent6">
                    <a:lumMod val="75000"/>
                  </a:schemeClr>
                </a:solidFill>
                <a:latin typeface="微軟正黑體" panose="020B0604030504040204" pitchFamily="34" charset="-120"/>
                <a:ea typeface="微軟正黑體" panose="020B0604030504040204" pitchFamily="34" charset="-120"/>
              </a:rPr>
              <a:t>，</a:t>
            </a:r>
            <a:r>
              <a:rPr lang="zh-TW" altLang="en-US" dirty="0" smtClean="0">
                <a:solidFill>
                  <a:schemeClr val="accent6">
                    <a:lumMod val="20000"/>
                    <a:lumOff val="80000"/>
                  </a:schemeClr>
                </a:solidFill>
                <a:latin typeface="微軟正黑體" panose="020B0604030504040204" pitchFamily="34" charset="-120"/>
                <a:ea typeface="微軟正黑體" panose="020B0604030504040204" pitchFamily="34" charset="-120"/>
              </a:rPr>
              <a:t>包括中樞神經副作用</a:t>
            </a:r>
            <a:r>
              <a:rPr lang="en-US" altLang="zh-TW" dirty="0" smtClean="0">
                <a:solidFill>
                  <a:schemeClr val="accent6">
                    <a:lumMod val="20000"/>
                    <a:lumOff val="80000"/>
                  </a:schemeClr>
                </a:solidFill>
                <a:latin typeface="微軟正黑體" panose="020B0604030504040204" pitchFamily="34" charset="-120"/>
                <a:ea typeface="微軟正黑體" panose="020B0604030504040204" pitchFamily="34" charset="-120"/>
              </a:rPr>
              <a:t>(CNS side effect </a:t>
            </a:r>
            <a:r>
              <a:rPr lang="zh-TW" altLang="en-US" dirty="0" smtClean="0">
                <a:solidFill>
                  <a:schemeClr val="accent6">
                    <a:lumMod val="20000"/>
                    <a:lumOff val="80000"/>
                  </a:schemeClr>
                </a:solidFill>
                <a:latin typeface="微軟正黑體" panose="020B0604030504040204" pitchFamily="34" charset="-120"/>
                <a:ea typeface="微軟正黑體" panose="020B0604030504040204" pitchFamily="34" charset="-120"/>
              </a:rPr>
              <a:t>， 焦慮，無法集中</a:t>
            </a:r>
            <a:r>
              <a:rPr lang="en-US" altLang="zh-TW" dirty="0" smtClean="0">
                <a:solidFill>
                  <a:schemeClr val="accent6">
                    <a:lumMod val="20000"/>
                    <a:lumOff val="80000"/>
                  </a:schemeClr>
                </a:solidFill>
                <a:latin typeface="微軟正黑體" panose="020B0604030504040204" pitchFamily="34" charset="-120"/>
                <a:ea typeface="微軟正黑體" panose="020B0604030504040204" pitchFamily="34" charset="-120"/>
              </a:rPr>
              <a:t>)</a:t>
            </a:r>
            <a:r>
              <a:rPr lang="zh-TW" altLang="en-US" dirty="0" smtClean="0">
                <a:solidFill>
                  <a:schemeClr val="accent6">
                    <a:lumMod val="20000"/>
                    <a:lumOff val="80000"/>
                  </a:schemeClr>
                </a:solidFill>
                <a:latin typeface="微軟正黑體" panose="020B0604030504040204" pitchFamily="34" charset="-120"/>
                <a:ea typeface="微軟正黑體" panose="020B0604030504040204" pitchFamily="34" charset="-120"/>
              </a:rPr>
              <a:t>及腸胃道副作用等</a:t>
            </a:r>
            <a:r>
              <a:rPr lang="en-US" altLang="zh-TW" dirty="0" smtClean="0">
                <a:solidFill>
                  <a:schemeClr val="accent6">
                    <a:lumMod val="20000"/>
                    <a:lumOff val="80000"/>
                  </a:schemeClr>
                </a:solidFill>
                <a:latin typeface="微軟正黑體" panose="020B0604030504040204" pitchFamily="34" charset="-120"/>
                <a:ea typeface="微軟正黑體" panose="020B0604030504040204" pitchFamily="34" charset="-120"/>
              </a:rPr>
              <a:t>(1)</a:t>
            </a:r>
            <a:r>
              <a:rPr lang="zh-TW" altLang="en-US" dirty="0" smtClean="0">
                <a:solidFill>
                  <a:schemeClr val="accent6">
                    <a:lumMod val="20000"/>
                    <a:lumOff val="80000"/>
                  </a:schemeClr>
                </a:solidFill>
                <a:latin typeface="微軟正黑體" panose="020B0604030504040204" pitchFamily="34" charset="-120"/>
                <a:ea typeface="微軟正黑體" panose="020B0604030504040204" pitchFamily="34" charset="-120"/>
              </a:rPr>
              <a:t>。 </a:t>
            </a:r>
            <a:endParaRPr lang="en-US" altLang="zh-TW" dirty="0" smtClean="0">
              <a:solidFill>
                <a:schemeClr val="accent6">
                  <a:lumMod val="20000"/>
                  <a:lumOff val="80000"/>
                </a:schemeClr>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n"/>
            </a:pPr>
            <a:r>
              <a:rPr lang="zh-TW" altLang="en-US" dirty="0" smtClean="0">
                <a:solidFill>
                  <a:schemeClr val="accent6">
                    <a:lumMod val="20000"/>
                    <a:lumOff val="80000"/>
                  </a:schemeClr>
                </a:solidFill>
                <a:latin typeface="微軟正黑體" panose="020B0604030504040204" pitchFamily="34" charset="-120"/>
                <a:ea typeface="微軟正黑體" panose="020B0604030504040204" pitchFamily="34" charset="-120"/>
              </a:rPr>
              <a:t>快速產生抗藥性的比率也高，</a:t>
            </a:r>
            <a:r>
              <a:rPr lang="zh-TW" altLang="en-US" b="1" dirty="0" smtClean="0">
                <a:solidFill>
                  <a:schemeClr val="accent6">
                    <a:lumMod val="75000"/>
                  </a:schemeClr>
                </a:solidFill>
                <a:latin typeface="微軟正黑體" panose="020B0604030504040204" pitchFamily="34" charset="-120"/>
                <a:ea typeface="微軟正黑體" panose="020B0604030504040204" pitchFamily="34" charset="-120"/>
              </a:rPr>
              <a:t>大約有</a:t>
            </a:r>
            <a:r>
              <a:rPr lang="en-US" altLang="zh-TW" b="1" dirty="0" smtClean="0">
                <a:solidFill>
                  <a:schemeClr val="accent6">
                    <a:lumMod val="75000"/>
                  </a:schemeClr>
                </a:solidFill>
                <a:latin typeface="微軟正黑體" panose="020B0604030504040204" pitchFamily="34" charset="-120"/>
                <a:ea typeface="微軟正黑體" panose="020B0604030504040204" pitchFamily="34" charset="-120"/>
              </a:rPr>
              <a:t>1/3</a:t>
            </a:r>
            <a:r>
              <a:rPr lang="zh-TW" altLang="en-US" b="1" dirty="0" smtClean="0">
                <a:solidFill>
                  <a:schemeClr val="accent6">
                    <a:lumMod val="75000"/>
                  </a:schemeClr>
                </a:solidFill>
                <a:latin typeface="微軟正黑體" panose="020B0604030504040204" pitchFamily="34" charset="-120"/>
                <a:ea typeface="微軟正黑體" panose="020B0604030504040204" pitchFamily="34" charset="-120"/>
              </a:rPr>
              <a:t>的服藥病人會 產生抗藥性</a:t>
            </a:r>
            <a:r>
              <a:rPr lang="zh-TW" altLang="en-US" dirty="0" smtClean="0">
                <a:solidFill>
                  <a:schemeClr val="accent6">
                    <a:lumMod val="20000"/>
                    <a:lumOff val="80000"/>
                  </a:schemeClr>
                </a:solidFill>
                <a:latin typeface="微軟正黑體" panose="020B0604030504040204" pitchFamily="34" charset="-120"/>
                <a:ea typeface="微軟正黑體" panose="020B0604030504040204" pitchFamily="34" charset="-120"/>
              </a:rPr>
              <a:t>，且大約在服藥後</a:t>
            </a:r>
            <a:r>
              <a:rPr lang="en-US" altLang="zh-TW" dirty="0" smtClean="0">
                <a:solidFill>
                  <a:schemeClr val="accent6">
                    <a:lumMod val="20000"/>
                    <a:lumOff val="80000"/>
                  </a:schemeClr>
                </a:solidFill>
                <a:latin typeface="微軟正黑體" panose="020B0604030504040204" pitchFamily="34" charset="-120"/>
                <a:ea typeface="微軟正黑體" panose="020B0604030504040204" pitchFamily="34" charset="-120"/>
              </a:rPr>
              <a:t>2~3</a:t>
            </a:r>
            <a:r>
              <a:rPr lang="zh-TW" altLang="en-US" dirty="0" smtClean="0">
                <a:solidFill>
                  <a:schemeClr val="accent6">
                    <a:lumMod val="20000"/>
                    <a:lumOff val="80000"/>
                  </a:schemeClr>
                </a:solidFill>
                <a:latin typeface="微軟正黑體" panose="020B0604030504040204" pitchFamily="34" charset="-120"/>
                <a:ea typeface="微軟正黑體" panose="020B0604030504040204" pitchFamily="34" charset="-120"/>
              </a:rPr>
              <a:t>天便會產生抗藥性</a:t>
            </a:r>
            <a:r>
              <a:rPr lang="en-US" altLang="zh-TW" dirty="0" smtClean="0">
                <a:solidFill>
                  <a:schemeClr val="accent6">
                    <a:lumMod val="20000"/>
                    <a:lumOff val="80000"/>
                  </a:schemeClr>
                </a:solidFill>
                <a:latin typeface="微軟正黑體" panose="020B0604030504040204" pitchFamily="34" charset="-120"/>
                <a:ea typeface="微軟正黑體" panose="020B0604030504040204" pitchFamily="34" charset="-120"/>
              </a:rPr>
              <a:t>(1~3)</a:t>
            </a:r>
            <a:r>
              <a:rPr lang="zh-TW" altLang="en-US" dirty="0" smtClean="0">
                <a:solidFill>
                  <a:schemeClr val="accent6">
                    <a:lumMod val="20000"/>
                    <a:lumOff val="80000"/>
                  </a:schemeClr>
                </a:solidFill>
                <a:latin typeface="微軟正黑體" panose="020B0604030504040204" pitchFamily="34" charset="-120"/>
                <a:ea typeface="微軟正黑體" panose="020B0604030504040204" pitchFamily="34" charset="-120"/>
              </a:rPr>
              <a:t>。</a:t>
            </a:r>
            <a:endParaRPr lang="zh-TW" altLang="en-US" dirty="0">
              <a:solidFill>
                <a:schemeClr val="accent6">
                  <a:lumMod val="20000"/>
                  <a:lumOff val="80000"/>
                </a:schemeClr>
              </a:solidFill>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4139952" y="5877272"/>
            <a:ext cx="4945328" cy="923330"/>
          </a:xfrm>
          <a:prstGeom prst="rect">
            <a:avLst/>
          </a:prstGeom>
          <a:noFill/>
        </p:spPr>
        <p:txBody>
          <a:bodyPr wrap="none" rtlCol="0">
            <a:spAutoFit/>
          </a:bodyPr>
          <a:lstStyle/>
          <a:p>
            <a:r>
              <a:rPr lang="en-US" altLang="zh-TW" dirty="0"/>
              <a:t>1, CDC MMWR April 20, 2001 </a:t>
            </a:r>
            <a:endParaRPr lang="en-US" altLang="zh-TW" dirty="0" smtClean="0"/>
          </a:p>
          <a:p>
            <a:r>
              <a:rPr lang="en-US" altLang="zh-TW" dirty="0" smtClean="0"/>
              <a:t>2</a:t>
            </a:r>
            <a:r>
              <a:rPr lang="en-US" altLang="zh-TW" dirty="0"/>
              <a:t>, </a:t>
            </a:r>
            <a:r>
              <a:rPr lang="en-US" altLang="zh-TW" dirty="0" err="1"/>
              <a:t>Antimicrob</a:t>
            </a:r>
            <a:r>
              <a:rPr lang="en-US" altLang="zh-TW" dirty="0"/>
              <a:t> Agents </a:t>
            </a:r>
            <a:r>
              <a:rPr lang="en-US" altLang="zh-TW" dirty="0" err="1"/>
              <a:t>Chemother</a:t>
            </a:r>
            <a:r>
              <a:rPr lang="en-US" altLang="zh-TW" dirty="0"/>
              <a:t> 1991; 35:1741~7 </a:t>
            </a:r>
            <a:endParaRPr lang="en-US" altLang="zh-TW" dirty="0" smtClean="0"/>
          </a:p>
          <a:p>
            <a:r>
              <a:rPr lang="en-US" altLang="zh-TW" dirty="0" smtClean="0"/>
              <a:t>3</a:t>
            </a:r>
            <a:r>
              <a:rPr lang="en-US" altLang="zh-TW" dirty="0"/>
              <a:t>, Arch Intern Med 1995; 155:533~7</a:t>
            </a:r>
            <a:endParaRPr lang="zh-TW" altLang="en-US" dirty="0"/>
          </a:p>
        </p:txBody>
      </p:sp>
    </p:spTree>
    <p:extLst>
      <p:ext uri="{BB962C8B-B14F-4D97-AF65-F5344CB8AC3E}">
        <p14:creationId xmlns:p14="http://schemas.microsoft.com/office/powerpoint/2010/main" val="38587581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395536" y="404664"/>
            <a:ext cx="8358908" cy="1728192"/>
          </a:xfrm>
          <a:solidFill>
            <a:schemeClr val="bg1"/>
          </a:solidFill>
        </p:spPr>
        <p:txBody>
          <a:bodyPr>
            <a:noAutofit/>
          </a:bodyPr>
          <a:lstStyle/>
          <a:p>
            <a:pPr algn="l"/>
            <a:r>
              <a:rPr lang="zh-TW" altLang="en-US" sz="4000" b="1" dirty="0" smtClean="0">
                <a:solidFill>
                  <a:schemeClr val="bg1">
                    <a:lumMod val="95000"/>
                  </a:schemeClr>
                </a:solidFill>
                <a:latin typeface="微軟正黑體" panose="020B0604030504040204" pitchFamily="34" charset="-120"/>
                <a:ea typeface="微軟正黑體" panose="020B0604030504040204" pitchFamily="34" charset="-120"/>
              </a:rPr>
              <a:t>抗</a:t>
            </a:r>
            <a:r>
              <a:rPr lang="zh-TW" altLang="en-US" sz="4000" b="1" dirty="0" smtClean="0">
                <a:solidFill>
                  <a:srgbClr val="0000FF"/>
                </a:solidFill>
                <a:latin typeface="微軟正黑體" panose="020B0604030504040204" pitchFamily="34" charset="-120"/>
                <a:ea typeface="微軟正黑體" panose="020B0604030504040204" pitchFamily="34" charset="-120"/>
              </a:rPr>
              <a:t>流感抗病毒藥 </a:t>
            </a:r>
            <a:r>
              <a:rPr lang="en-US" altLang="zh-TW" sz="3600" b="1" dirty="0">
                <a:solidFill>
                  <a:srgbClr val="0000FF"/>
                </a:solidFill>
                <a:latin typeface="微軟正黑體" panose="020B0604030504040204" pitchFamily="34" charset="-120"/>
                <a:ea typeface="微軟正黑體" panose="020B0604030504040204" pitchFamily="34" charset="-120"/>
              </a:rPr>
              <a:t>(Ⅱ)</a:t>
            </a:r>
            <a:r>
              <a:rPr lang="en-US" altLang="zh-TW" sz="3600" b="1" dirty="0" smtClean="0">
                <a:solidFill>
                  <a:srgbClr val="0000FF"/>
                </a:solidFill>
                <a:latin typeface="微軟正黑體" panose="020B0604030504040204" pitchFamily="34" charset="-120"/>
                <a:ea typeface="微軟正黑體" panose="020B0604030504040204" pitchFamily="34" charset="-120"/>
              </a:rPr>
              <a:t/>
            </a:r>
            <a:br>
              <a:rPr lang="en-US" altLang="zh-TW" sz="3600" b="1" dirty="0" smtClean="0">
                <a:solidFill>
                  <a:srgbClr val="0000FF"/>
                </a:solidFill>
                <a:latin typeface="微軟正黑體" panose="020B0604030504040204" pitchFamily="34" charset="-120"/>
                <a:ea typeface="微軟正黑體" panose="020B0604030504040204" pitchFamily="34" charset="-120"/>
              </a:rPr>
            </a:br>
            <a:r>
              <a:rPr lang="en-US" altLang="zh-TW" sz="3600" b="1" dirty="0" smtClean="0">
                <a:solidFill>
                  <a:srgbClr val="C00000"/>
                </a:solidFill>
                <a:latin typeface="微軟正黑體" panose="020B0604030504040204" pitchFamily="34" charset="-120"/>
                <a:ea typeface="微軟正黑體" panose="020B0604030504040204" pitchFamily="34" charset="-120"/>
              </a:rPr>
              <a:t>----</a:t>
            </a:r>
            <a:r>
              <a:rPr lang="zh-TW" altLang="en-US" sz="3600" b="1" dirty="0" smtClean="0">
                <a:solidFill>
                  <a:srgbClr val="C00000"/>
                </a:solidFill>
                <a:latin typeface="微軟正黑體" panose="020B0604030504040204" pitchFamily="34" charset="-120"/>
                <a:ea typeface="微軟正黑體" panose="020B0604030504040204" pitchFamily="34" charset="-120"/>
              </a:rPr>
              <a:t> </a:t>
            </a:r>
            <a:r>
              <a:rPr lang="zh-TW" altLang="en-US" sz="3000" b="1" dirty="0" smtClean="0">
                <a:solidFill>
                  <a:srgbClr val="C00000"/>
                </a:solidFill>
                <a:latin typeface="微軟正黑體" panose="020B0604030504040204" pitchFamily="34" charset="-120"/>
                <a:ea typeface="微軟正黑體" panose="020B0604030504040204" pitchFamily="34" charset="-120"/>
              </a:rPr>
              <a:t>選擇性神經胺酸脢抑制劑</a:t>
            </a:r>
            <a:r>
              <a:rPr lang="en-US" altLang="zh-TW" sz="3000" b="1" dirty="0" smtClean="0">
                <a:solidFill>
                  <a:srgbClr val="C00000"/>
                </a:solidFill>
                <a:latin typeface="微軟正黑體" panose="020B0604030504040204" pitchFamily="34" charset="-120"/>
                <a:ea typeface="微軟正黑體" panose="020B0604030504040204" pitchFamily="34" charset="-120"/>
              </a:rPr>
              <a:t/>
            </a:r>
            <a:br>
              <a:rPr lang="en-US" altLang="zh-TW" sz="3000" b="1" dirty="0" smtClean="0">
                <a:solidFill>
                  <a:srgbClr val="C00000"/>
                </a:solidFill>
                <a:latin typeface="微軟正黑體" panose="020B0604030504040204" pitchFamily="34" charset="-120"/>
                <a:ea typeface="微軟正黑體" panose="020B0604030504040204" pitchFamily="34" charset="-120"/>
              </a:rPr>
            </a:br>
            <a:r>
              <a:rPr lang="zh-TW" altLang="en-US" sz="3000" b="1" dirty="0" smtClean="0">
                <a:solidFill>
                  <a:srgbClr val="C00000"/>
                </a:solidFill>
                <a:latin typeface="微軟正黑體" panose="020B0604030504040204" pitchFamily="34" charset="-120"/>
                <a:ea typeface="微軟正黑體" panose="020B0604030504040204" pitchFamily="34" charset="-120"/>
              </a:rPr>
              <a:t> </a:t>
            </a:r>
            <a:r>
              <a:rPr lang="en-US" altLang="zh-TW" sz="3000" b="1" dirty="0" smtClean="0">
                <a:solidFill>
                  <a:srgbClr val="C00000"/>
                </a:solidFill>
                <a:latin typeface="微軟正黑體" panose="020B0604030504040204" pitchFamily="34" charset="-120"/>
                <a:ea typeface="微軟正黑體" panose="020B0604030504040204" pitchFamily="34" charset="-120"/>
              </a:rPr>
              <a:t>Selective Neuraminidase Inhibitors</a:t>
            </a:r>
            <a:endParaRPr lang="zh-TW" altLang="en-US" sz="3000" b="1" dirty="0">
              <a:solidFill>
                <a:srgbClr val="C00000"/>
              </a:solidFill>
              <a:latin typeface="微軟正黑體" panose="020B0604030504040204" pitchFamily="34" charset="-120"/>
              <a:ea typeface="微軟正黑體" panose="020B0604030504040204" pitchFamily="34" charset="-120"/>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844" y="3059730"/>
            <a:ext cx="8052013"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向下箭號 6"/>
          <p:cNvSpPr/>
          <p:nvPr/>
        </p:nvSpPr>
        <p:spPr>
          <a:xfrm>
            <a:off x="5921032" y="836712"/>
            <a:ext cx="3312368" cy="2211050"/>
          </a:xfrm>
          <a:prstGeom prst="downArrow">
            <a:avLst/>
          </a:prstGeom>
          <a:solidFill>
            <a:schemeClr val="tx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marL="0" lvl="1" algn="ctr"/>
            <a:endParaRPr lang="en-US" altLang="zh-TW" b="1" dirty="0">
              <a:solidFill>
                <a:schemeClr val="bg1"/>
              </a:solidFill>
              <a:latin typeface="微軟正黑體" panose="020B0604030504040204" pitchFamily="34" charset="-120"/>
              <a:ea typeface="微軟正黑體" panose="020B0604030504040204" pitchFamily="34" charset="-120"/>
            </a:endParaRPr>
          </a:p>
          <a:p>
            <a:pPr marL="0" lvl="1" algn="ct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marL="0" lvl="1" algn="ctr"/>
            <a:r>
              <a:rPr lang="zh-TW" altLang="en-US" b="1" dirty="0" smtClean="0">
                <a:solidFill>
                  <a:schemeClr val="bg1"/>
                </a:solidFill>
                <a:latin typeface="微軟正黑體" panose="020B0604030504040204" pitchFamily="34" charset="-120"/>
                <a:ea typeface="微軟正黑體" panose="020B0604030504040204" pitchFamily="34" charset="-120"/>
              </a:rPr>
              <a:t>藉</a:t>
            </a:r>
            <a:r>
              <a:rPr lang="zh-TW" altLang="en-US" b="1" dirty="0">
                <a:solidFill>
                  <a:schemeClr val="bg1"/>
                </a:solidFill>
                <a:latin typeface="微軟正黑體" panose="020B0604030504040204" pitchFamily="34" charset="-120"/>
                <a:ea typeface="微軟正黑體" panose="020B0604030504040204" pitchFamily="34" charset="-120"/>
              </a:rPr>
              <a:t>由抑制病毒表面之神經胺酸脢，阻止複製完成之病毒自宿主細胞內釋出</a:t>
            </a:r>
            <a:endParaRPr lang="en-US" altLang="zh-TW" b="1" dirty="0">
              <a:solidFill>
                <a:schemeClr val="bg1"/>
              </a:solidFill>
              <a:latin typeface="微軟正黑體" panose="020B0604030504040204" pitchFamily="34" charset="-120"/>
              <a:ea typeface="微軟正黑體" panose="020B0604030504040204" pitchFamily="34" charset="-120"/>
            </a:endParaRPr>
          </a:p>
          <a:p>
            <a:pPr algn="ctr"/>
            <a:endParaRPr lang="zh-TW" altLang="en-US" dirty="0">
              <a:solidFill>
                <a:schemeClr val="bg1"/>
              </a:solidFill>
            </a:endParaRPr>
          </a:p>
        </p:txBody>
      </p:sp>
      <p:sp>
        <p:nvSpPr>
          <p:cNvPr id="2" name="圓角矩形 1"/>
          <p:cNvSpPr/>
          <p:nvPr/>
        </p:nvSpPr>
        <p:spPr>
          <a:xfrm>
            <a:off x="5580112" y="3284984"/>
            <a:ext cx="2736304" cy="50405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5076056" y="3356992"/>
            <a:ext cx="479618" cy="861774"/>
          </a:xfrm>
          <a:prstGeom prst="rect">
            <a:avLst/>
          </a:prstGeom>
          <a:noFill/>
        </p:spPr>
        <p:txBody>
          <a:bodyPr wrap="none" rtlCol="0">
            <a:spAutoFit/>
          </a:bodyPr>
          <a:lstStyle/>
          <a:p>
            <a:r>
              <a:rPr lang="en-US" altLang="zh-TW" sz="5000" b="1" dirty="0" smtClean="0">
                <a:solidFill>
                  <a:srgbClr val="FF0000"/>
                </a:solidFill>
              </a:rPr>
              <a:t>x</a:t>
            </a:r>
            <a:endParaRPr lang="zh-TW" altLang="en-US" sz="5000" b="1" dirty="0">
              <a:solidFill>
                <a:srgbClr val="FF0000"/>
              </a:solidFill>
            </a:endParaRPr>
          </a:p>
        </p:txBody>
      </p:sp>
    </p:spTree>
    <p:extLst>
      <p:ext uri="{BB962C8B-B14F-4D97-AF65-F5344CB8AC3E}">
        <p14:creationId xmlns:p14="http://schemas.microsoft.com/office/powerpoint/2010/main" val="329056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737" t="29663" r="12865" b="12809"/>
          <a:stretch/>
        </p:blipFill>
        <p:spPr bwMode="auto">
          <a:xfrm>
            <a:off x="251520" y="2204864"/>
            <a:ext cx="8948791" cy="3945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標題 1"/>
          <p:cNvSpPr>
            <a:spLocks noGrp="1"/>
          </p:cNvSpPr>
          <p:nvPr>
            <p:ph type="title"/>
          </p:nvPr>
        </p:nvSpPr>
        <p:spPr>
          <a:xfrm>
            <a:off x="467544" y="476672"/>
            <a:ext cx="8208912" cy="1584176"/>
          </a:xfrm>
          <a:solidFill>
            <a:schemeClr val="bg1"/>
          </a:solidFill>
        </p:spPr>
        <p:txBody>
          <a:bodyPr>
            <a:noAutofit/>
          </a:bodyPr>
          <a:lstStyle/>
          <a:p>
            <a:pPr algn="l"/>
            <a:r>
              <a:rPr lang="zh-TW" altLang="en-US" sz="4000" b="1" dirty="0" smtClean="0">
                <a:solidFill>
                  <a:srgbClr val="0000FF"/>
                </a:solidFill>
                <a:latin typeface="微軟正黑體" panose="020B0604030504040204" pitchFamily="34" charset="-120"/>
                <a:ea typeface="微軟正黑體" panose="020B0604030504040204" pitchFamily="34" charset="-120"/>
              </a:rPr>
              <a:t>抗流感抗病毒藥 </a:t>
            </a:r>
            <a:r>
              <a:rPr lang="en-US" altLang="zh-TW" sz="4000" b="1" dirty="0" smtClean="0">
                <a:solidFill>
                  <a:srgbClr val="0000FF"/>
                </a:solidFill>
                <a:latin typeface="微軟正黑體" panose="020B0604030504040204" pitchFamily="34" charset="-120"/>
                <a:ea typeface="微軟正黑體" panose="020B0604030504040204" pitchFamily="34" charset="-120"/>
              </a:rPr>
              <a:t>(</a:t>
            </a:r>
            <a:r>
              <a:rPr lang="en-US" altLang="zh-TW" sz="4000" b="1" dirty="0">
                <a:solidFill>
                  <a:srgbClr val="0000FF"/>
                </a:solidFill>
                <a:latin typeface="微軟正黑體" panose="020B0604030504040204" pitchFamily="34" charset="-120"/>
                <a:ea typeface="微軟正黑體" panose="020B0604030504040204" pitchFamily="34" charset="-120"/>
              </a:rPr>
              <a:t>Ⅱ)</a:t>
            </a:r>
            <a:r>
              <a:rPr lang="en-US" altLang="zh-TW" sz="3600" b="1" dirty="0" smtClean="0">
                <a:solidFill>
                  <a:srgbClr val="0000FF"/>
                </a:solidFill>
                <a:latin typeface="微軟正黑體" panose="020B0604030504040204" pitchFamily="34" charset="-120"/>
                <a:ea typeface="微軟正黑體" panose="020B0604030504040204" pitchFamily="34" charset="-120"/>
              </a:rPr>
              <a:t/>
            </a:r>
            <a:br>
              <a:rPr lang="en-US" altLang="zh-TW" sz="3600" b="1" dirty="0" smtClean="0">
                <a:solidFill>
                  <a:srgbClr val="0000FF"/>
                </a:solidFill>
                <a:latin typeface="微軟正黑體" panose="020B0604030504040204" pitchFamily="34" charset="-120"/>
                <a:ea typeface="微軟正黑體" panose="020B0604030504040204" pitchFamily="34" charset="-120"/>
              </a:rPr>
            </a:br>
            <a:r>
              <a:rPr lang="en-US" altLang="zh-TW" sz="3600" b="1" dirty="0" smtClean="0">
                <a:solidFill>
                  <a:srgbClr val="C00000"/>
                </a:solidFill>
                <a:latin typeface="微軟正黑體" panose="020B0604030504040204" pitchFamily="34" charset="-120"/>
                <a:ea typeface="微軟正黑體" panose="020B0604030504040204" pitchFamily="34" charset="-120"/>
              </a:rPr>
              <a:t>----</a:t>
            </a:r>
            <a:r>
              <a:rPr lang="zh-TW" altLang="en-US" sz="3600" b="1" dirty="0" smtClean="0">
                <a:solidFill>
                  <a:srgbClr val="C00000"/>
                </a:solidFill>
                <a:latin typeface="微軟正黑體" panose="020B0604030504040204" pitchFamily="34" charset="-120"/>
                <a:ea typeface="微軟正黑體" panose="020B0604030504040204" pitchFamily="34" charset="-120"/>
              </a:rPr>
              <a:t> </a:t>
            </a:r>
            <a:r>
              <a:rPr lang="zh-TW" altLang="en-US" sz="3000" b="1" dirty="0" smtClean="0">
                <a:solidFill>
                  <a:srgbClr val="C00000"/>
                </a:solidFill>
                <a:latin typeface="微軟正黑體" panose="020B0604030504040204" pitchFamily="34" charset="-120"/>
                <a:ea typeface="微軟正黑體" panose="020B0604030504040204" pitchFamily="34" charset="-120"/>
              </a:rPr>
              <a:t>選擇性神經胺酸脢抑制劑</a:t>
            </a:r>
            <a:r>
              <a:rPr lang="en-US" altLang="zh-TW" sz="3000" b="1" dirty="0" smtClean="0">
                <a:solidFill>
                  <a:srgbClr val="C00000"/>
                </a:solidFill>
                <a:latin typeface="微軟正黑體" panose="020B0604030504040204" pitchFamily="34" charset="-120"/>
                <a:ea typeface="微軟正黑體" panose="020B0604030504040204" pitchFamily="34" charset="-120"/>
              </a:rPr>
              <a:t/>
            </a:r>
            <a:br>
              <a:rPr lang="en-US" altLang="zh-TW" sz="3000" b="1" dirty="0" smtClean="0">
                <a:solidFill>
                  <a:srgbClr val="C00000"/>
                </a:solidFill>
                <a:latin typeface="微軟正黑體" panose="020B0604030504040204" pitchFamily="34" charset="-120"/>
                <a:ea typeface="微軟正黑體" panose="020B0604030504040204" pitchFamily="34" charset="-120"/>
              </a:rPr>
            </a:br>
            <a:r>
              <a:rPr lang="zh-TW" altLang="en-US" sz="3000" b="1" dirty="0" smtClean="0">
                <a:solidFill>
                  <a:srgbClr val="C00000"/>
                </a:solidFill>
                <a:latin typeface="微軟正黑體" panose="020B0604030504040204" pitchFamily="34" charset="-120"/>
                <a:ea typeface="微軟正黑體" panose="020B0604030504040204" pitchFamily="34" charset="-120"/>
              </a:rPr>
              <a:t> </a:t>
            </a:r>
            <a:r>
              <a:rPr lang="en-US" altLang="zh-TW" sz="3000" b="1" dirty="0" smtClean="0">
                <a:solidFill>
                  <a:srgbClr val="C00000"/>
                </a:solidFill>
                <a:latin typeface="微軟正黑體" panose="020B0604030504040204" pitchFamily="34" charset="-120"/>
                <a:ea typeface="微軟正黑體" panose="020B0604030504040204" pitchFamily="34" charset="-120"/>
              </a:rPr>
              <a:t>Selective Neuraminidase Inhibitors</a:t>
            </a:r>
            <a:endParaRPr lang="zh-TW" altLang="en-US" sz="3000" b="1"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500833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7887"/>
            <a:ext cx="8229600" cy="1584176"/>
          </a:xfrm>
          <a:solidFill>
            <a:schemeClr val="bg1"/>
          </a:solidFill>
        </p:spPr>
        <p:txBody>
          <a:bodyPr>
            <a:noAutofit/>
          </a:bodyPr>
          <a:lstStyle/>
          <a:p>
            <a:pPr algn="l"/>
            <a:r>
              <a:rPr lang="zh-TW" altLang="en-US" sz="3600" dirty="0">
                <a:solidFill>
                  <a:srgbClr val="0000FF"/>
                </a:solidFill>
                <a:latin typeface="微軟正黑體" panose="020B0604030504040204" pitchFamily="34" charset="-120"/>
                <a:ea typeface="微軟正黑體" panose="020B0604030504040204" pitchFamily="34" charset="-120"/>
              </a:rPr>
              <a:t>抗流感抗病毒藥 </a:t>
            </a:r>
            <a:r>
              <a:rPr lang="en-US" altLang="zh-TW" sz="3600" b="1" dirty="0" smtClean="0">
                <a:solidFill>
                  <a:srgbClr val="0000FF"/>
                </a:solidFill>
                <a:latin typeface="微軟正黑體" panose="020B0604030504040204" pitchFamily="34" charset="-120"/>
                <a:ea typeface="微軟正黑體" panose="020B0604030504040204" pitchFamily="34" charset="-120"/>
              </a:rPr>
              <a:t>(</a:t>
            </a:r>
            <a:r>
              <a:rPr lang="en-US" altLang="zh-TW" sz="3600" b="1" dirty="0">
                <a:solidFill>
                  <a:srgbClr val="0000FF"/>
                </a:solidFill>
                <a:latin typeface="微軟正黑體" panose="020B0604030504040204" pitchFamily="34" charset="-120"/>
                <a:ea typeface="微軟正黑體" panose="020B0604030504040204" pitchFamily="34" charset="-120"/>
              </a:rPr>
              <a:t>Ⅱ</a:t>
            </a:r>
            <a:r>
              <a:rPr lang="en-US" altLang="zh-TW" sz="3600" b="1" dirty="0" smtClean="0">
                <a:solidFill>
                  <a:srgbClr val="0000FF"/>
                </a:solidFill>
                <a:latin typeface="微軟正黑體" panose="020B0604030504040204" pitchFamily="34" charset="-120"/>
                <a:ea typeface="微軟正黑體" panose="020B0604030504040204" pitchFamily="34" charset="-120"/>
              </a:rPr>
              <a:t>)</a:t>
            </a:r>
            <a:r>
              <a:rPr lang="en-US" altLang="zh-TW" sz="3600" b="1" dirty="0" smtClean="0">
                <a:solidFill>
                  <a:srgbClr val="C00000"/>
                </a:solidFill>
                <a:latin typeface="微軟正黑體" panose="020B0604030504040204" pitchFamily="34" charset="-120"/>
                <a:ea typeface="微軟正黑體" panose="020B0604030504040204" pitchFamily="34" charset="-120"/>
              </a:rPr>
              <a:t/>
            </a:r>
            <a:br>
              <a:rPr lang="en-US" altLang="zh-TW" sz="3600" b="1" dirty="0" smtClean="0">
                <a:solidFill>
                  <a:srgbClr val="C00000"/>
                </a:solidFill>
                <a:latin typeface="微軟正黑體" panose="020B0604030504040204" pitchFamily="34" charset="-120"/>
                <a:ea typeface="微軟正黑體" panose="020B0604030504040204" pitchFamily="34" charset="-120"/>
              </a:rPr>
            </a:br>
            <a:r>
              <a:rPr lang="en-US" altLang="zh-TW" sz="3600" b="1" dirty="0" smtClean="0">
                <a:solidFill>
                  <a:srgbClr val="C00000"/>
                </a:solidFill>
                <a:latin typeface="微軟正黑體" panose="020B0604030504040204" pitchFamily="34" charset="-120"/>
                <a:ea typeface="微軟正黑體" panose="020B0604030504040204" pitchFamily="34" charset="-120"/>
              </a:rPr>
              <a:t>----</a:t>
            </a:r>
            <a:r>
              <a:rPr lang="zh-TW" altLang="en-US" sz="3600" b="1" dirty="0" smtClean="0">
                <a:solidFill>
                  <a:srgbClr val="C00000"/>
                </a:solidFill>
                <a:latin typeface="微軟正黑體" panose="020B0604030504040204" pitchFamily="34" charset="-120"/>
                <a:ea typeface="微軟正黑體" panose="020B0604030504040204" pitchFamily="34" charset="-120"/>
              </a:rPr>
              <a:t> </a:t>
            </a:r>
            <a:r>
              <a:rPr lang="zh-TW" altLang="en-US" sz="2800" b="1" dirty="0" smtClean="0">
                <a:solidFill>
                  <a:srgbClr val="C00000"/>
                </a:solidFill>
                <a:latin typeface="微軟正黑體" panose="020B0604030504040204" pitchFamily="34" charset="-120"/>
                <a:ea typeface="微軟正黑體" panose="020B0604030504040204" pitchFamily="34" charset="-120"/>
              </a:rPr>
              <a:t>選擇性神經胺酸脢抑制劑</a:t>
            </a:r>
            <a:r>
              <a:rPr lang="en-US" altLang="zh-TW" sz="2800" b="1" dirty="0" smtClean="0">
                <a:solidFill>
                  <a:srgbClr val="C00000"/>
                </a:solidFill>
                <a:latin typeface="微軟正黑體" panose="020B0604030504040204" pitchFamily="34" charset="-120"/>
                <a:ea typeface="微軟正黑體" panose="020B0604030504040204" pitchFamily="34" charset="-120"/>
              </a:rPr>
              <a:t/>
            </a:r>
            <a:br>
              <a:rPr lang="en-US" altLang="zh-TW" sz="2800" b="1" dirty="0" smtClean="0">
                <a:solidFill>
                  <a:srgbClr val="C00000"/>
                </a:solidFill>
                <a:latin typeface="微軟正黑體" panose="020B0604030504040204" pitchFamily="34" charset="-120"/>
                <a:ea typeface="微軟正黑體" panose="020B0604030504040204" pitchFamily="34" charset="-120"/>
              </a:rPr>
            </a:br>
            <a:r>
              <a:rPr lang="zh-TW" altLang="en-US" sz="2800" b="1" dirty="0" smtClean="0">
                <a:solidFill>
                  <a:srgbClr val="C00000"/>
                </a:solidFill>
                <a:latin typeface="微軟正黑體" panose="020B0604030504040204" pitchFamily="34" charset="-120"/>
                <a:ea typeface="微軟正黑體" panose="020B0604030504040204" pitchFamily="34" charset="-120"/>
              </a:rPr>
              <a:t> </a:t>
            </a:r>
            <a:r>
              <a:rPr lang="en-US" altLang="zh-TW" sz="2800" b="1" dirty="0" smtClean="0">
                <a:solidFill>
                  <a:srgbClr val="C00000"/>
                </a:solidFill>
                <a:latin typeface="微軟正黑體" panose="020B0604030504040204" pitchFamily="34" charset="-120"/>
                <a:ea typeface="微軟正黑體" panose="020B0604030504040204" pitchFamily="34" charset="-120"/>
              </a:rPr>
              <a:t>Selective Neuraminidase Inhibitors</a:t>
            </a:r>
            <a:endParaRPr lang="zh-TW" altLang="en-US" sz="2800" b="1" dirty="0">
              <a:solidFill>
                <a:srgbClr val="0000FF"/>
              </a:solidFill>
              <a:latin typeface="微軟正黑體" panose="020B0604030504040204" pitchFamily="34" charset="-120"/>
              <a:ea typeface="微軟正黑體" panose="020B0604030504040204" pitchFamily="34" charset="-120"/>
            </a:endParaRPr>
          </a:p>
        </p:txBody>
      </p:sp>
      <p:graphicFrame>
        <p:nvGraphicFramePr>
          <p:cNvPr id="8" name="表格 7"/>
          <p:cNvGraphicFramePr>
            <a:graphicFrameLocks noGrp="1"/>
          </p:cNvGraphicFramePr>
          <p:nvPr>
            <p:extLst>
              <p:ext uri="{D42A27DB-BD31-4B8C-83A1-F6EECF244321}">
                <p14:modId xmlns:p14="http://schemas.microsoft.com/office/powerpoint/2010/main" val="922411195"/>
              </p:ext>
            </p:extLst>
          </p:nvPr>
        </p:nvGraphicFramePr>
        <p:xfrm>
          <a:off x="0" y="1681688"/>
          <a:ext cx="9144000" cy="5059680"/>
        </p:xfrm>
        <a:graphic>
          <a:graphicData uri="http://schemas.openxmlformats.org/drawingml/2006/table">
            <a:tbl>
              <a:tblPr firstRow="1" bandRow="1">
                <a:tableStyleId>{5C22544A-7EE6-4342-B048-85BDC9FD1C3A}</a:tableStyleId>
              </a:tblPr>
              <a:tblGrid>
                <a:gridCol w="1360265"/>
                <a:gridCol w="7783735"/>
              </a:tblGrid>
              <a:tr h="415071">
                <a:tc>
                  <a:txBody>
                    <a:bodyPr/>
                    <a:lstStyle/>
                    <a:p>
                      <a:r>
                        <a:rPr lang="zh-TW" altLang="en-US" sz="2200" dirty="0" smtClean="0">
                          <a:solidFill>
                            <a:schemeClr val="tx1"/>
                          </a:solidFill>
                          <a:latin typeface="微軟正黑體" panose="020B0604030504040204" pitchFamily="34" charset="-120"/>
                          <a:ea typeface="微軟正黑體" panose="020B0604030504040204" pitchFamily="34" charset="-120"/>
                        </a:rPr>
                        <a:t>藥名</a:t>
                      </a:r>
                      <a:endParaRPr lang="zh-TW" altLang="en-US" sz="2200" dirty="0">
                        <a:solidFill>
                          <a:schemeClr val="tx1"/>
                        </a:solidFill>
                        <a:latin typeface="微軟正黑體" panose="020B0604030504040204" pitchFamily="34" charset="-120"/>
                        <a:ea typeface="微軟正黑體" panose="020B0604030504040204" pitchFamily="34" charset="-120"/>
                      </a:endParaRPr>
                    </a:p>
                  </a:txBody>
                  <a:tcPr>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altLang="zh-TW" sz="2000" b="1" dirty="0" smtClean="0">
                          <a:solidFill>
                            <a:srgbClr val="0000FF"/>
                          </a:solidFill>
                          <a:latin typeface="微軟正黑體" panose="020B0604030504040204" pitchFamily="34" charset="-120"/>
                          <a:ea typeface="微軟正黑體" panose="020B0604030504040204" pitchFamily="34" charset="-120"/>
                        </a:rPr>
                        <a:t>Oseltamivir(Tamiflu </a:t>
                      </a:r>
                      <a:r>
                        <a:rPr lang="zh-TW" altLang="en-US" sz="2000" b="1" dirty="0" smtClean="0">
                          <a:solidFill>
                            <a:srgbClr val="0000FF"/>
                          </a:solidFill>
                          <a:latin typeface="微軟正黑體" panose="020B0604030504040204" pitchFamily="34" charset="-120"/>
                          <a:ea typeface="微軟正黑體" panose="020B0604030504040204" pitchFamily="34" charset="-120"/>
                        </a:rPr>
                        <a:t>克流感</a:t>
                      </a:r>
                      <a:r>
                        <a:rPr lang="en-US" altLang="zh-TW" sz="2000" b="1" dirty="0" smtClean="0">
                          <a:solidFill>
                            <a:srgbClr val="0000FF"/>
                          </a:solidFill>
                          <a:latin typeface="微軟正黑體" panose="020B0604030504040204" pitchFamily="34" charset="-120"/>
                          <a:ea typeface="微軟正黑體" panose="020B0604030504040204" pitchFamily="34" charset="-120"/>
                        </a:rPr>
                        <a:t>)</a:t>
                      </a:r>
                      <a:endParaRPr lang="zh-TW" altLang="en-US" sz="2000"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a:lnB w="12700" cap="flat" cmpd="sng" algn="ctr">
                      <a:solidFill>
                        <a:schemeClr val="tx1"/>
                      </a:solidFill>
                      <a:prstDash val="solid"/>
                      <a:round/>
                      <a:headEnd type="none" w="med" len="med"/>
                      <a:tailEnd type="none" w="med" len="med"/>
                    </a:lnB>
                    <a:solidFill>
                      <a:schemeClr val="accent6">
                        <a:lumMod val="40000"/>
                        <a:lumOff val="60000"/>
                      </a:schemeClr>
                    </a:solidFill>
                  </a:tcPr>
                </a:tc>
              </a:tr>
              <a:tr h="415071">
                <a:tc>
                  <a:txBody>
                    <a:bodyPr/>
                    <a:lstStyle/>
                    <a:p>
                      <a:r>
                        <a:rPr lang="zh-TW" altLang="en-US" sz="2200" dirty="0" smtClean="0">
                          <a:solidFill>
                            <a:schemeClr val="tx1"/>
                          </a:solidFill>
                          <a:latin typeface="微軟正黑體" panose="020B0604030504040204" pitchFamily="34" charset="-120"/>
                          <a:ea typeface="微軟正黑體" panose="020B0604030504040204" pitchFamily="34" charset="-120"/>
                        </a:rPr>
                        <a:t>廠牌</a:t>
                      </a:r>
                      <a:endParaRPr lang="zh-TW" altLang="en-US" sz="22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altLang="zh-TW" sz="2000"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Roche(</a:t>
                      </a:r>
                      <a:r>
                        <a:rPr lang="zh-TW" altLang="en-US" sz="2000"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羅氏</a:t>
                      </a:r>
                      <a:r>
                        <a:rPr lang="en-US" altLang="zh-TW" sz="2000"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2000"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48391">
                <a:tc>
                  <a:txBody>
                    <a:bodyPr/>
                    <a:lstStyle/>
                    <a:p>
                      <a:r>
                        <a:rPr lang="zh-TW" altLang="en-US" sz="2000" dirty="0" smtClean="0">
                          <a:latin typeface="微軟正黑體" panose="020B0604030504040204" pitchFamily="34" charset="-120"/>
                          <a:ea typeface="微軟正黑體" panose="020B0604030504040204" pitchFamily="34" charset="-120"/>
                        </a:rPr>
                        <a:t>劑量</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b="1" dirty="0" smtClean="0">
                          <a:solidFill>
                            <a:schemeClr val="tx1"/>
                          </a:solidFill>
                          <a:latin typeface="微軟正黑體" panose="020B0604030504040204" pitchFamily="34" charset="-120"/>
                          <a:ea typeface="微軟正黑體" panose="020B0604030504040204" pitchFamily="34" charset="-120"/>
                        </a:rPr>
                        <a:t>75mg/cap</a:t>
                      </a:r>
                      <a:endParaRPr lang="zh-TW" altLang="en-US" sz="20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4056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微軟正黑體" panose="020B0604030504040204" pitchFamily="34" charset="-120"/>
                          <a:ea typeface="微軟正黑體" panose="020B0604030504040204" pitchFamily="34" charset="-120"/>
                        </a:rPr>
                        <a:t>適應症</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成人和兒童（包含足月新生兒）的流行性感冒之治療。</a:t>
                      </a:r>
                      <a:r>
                        <a:rPr lang="zh-TW" altLang="en-US" sz="2000" dirty="0" smtClean="0">
                          <a:latin typeface="微軟正黑體" panose="020B0604030504040204" pitchFamily="34" charset="-120"/>
                          <a:ea typeface="微軟正黑體" panose="020B0604030504040204" pitchFamily="34" charset="-120"/>
                        </a:rPr>
                        <a:t/>
                      </a:r>
                      <a:br>
                        <a:rPr lang="zh-TW" altLang="en-US" sz="2000" dirty="0" smtClean="0">
                          <a:latin typeface="微軟正黑體" panose="020B0604030504040204" pitchFamily="34" charset="-120"/>
                          <a:ea typeface="微軟正黑體" panose="020B0604030504040204" pitchFamily="34" charset="-120"/>
                        </a:rPr>
                      </a:b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成人和</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1</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歲或以上兒童的流行性感冒之預防。</a:t>
                      </a:r>
                      <a:endParaRPr lang="zh-TW" altLang="en-US" sz="2000" b="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70840">
                <a:tc>
                  <a:txBody>
                    <a:bodyPr/>
                    <a:lstStyle/>
                    <a:p>
                      <a:r>
                        <a:rPr lang="zh-TW" altLang="en-US" sz="2000" dirty="0" smtClean="0">
                          <a:latin typeface="微軟正黑體" panose="020B0604030504040204" pitchFamily="34" charset="-120"/>
                          <a:ea typeface="微軟正黑體" panose="020B0604030504040204" pitchFamily="34" charset="-120"/>
                        </a:rPr>
                        <a:t>用法用量</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indent="0">
                        <a:buFont typeface="Arial" panose="020B0604020202020204" pitchFamily="34" charset="0"/>
                        <a:buNone/>
                      </a:pPr>
                      <a:r>
                        <a:rPr lang="en-US" altLang="zh-TW" sz="1800" b="0" i="0" kern="1200" dirty="0" smtClean="0">
                          <a:solidFill>
                            <a:srgbClr val="FF0000"/>
                          </a:solidFill>
                          <a:effectLst/>
                          <a:latin typeface="微軟正黑體" panose="020B0604030504040204" pitchFamily="34" charset="-120"/>
                          <a:ea typeface="微軟正黑體" panose="020B0604030504040204" pitchFamily="34" charset="-120"/>
                          <a:cs typeface="+mn-cs"/>
                        </a:rPr>
                        <a:t> Prophylaxis</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 75 mg (1#) QD </a:t>
                      </a:r>
                      <a:r>
                        <a:rPr lang="en-US" altLang="zh-TW" sz="1800" b="0" i="0" kern="1200" dirty="0" smtClean="0">
                          <a:solidFill>
                            <a:srgbClr val="FF0000"/>
                          </a:solidFill>
                          <a:effectLst/>
                          <a:latin typeface="微軟正黑體" panose="020B0604030504040204" pitchFamily="34" charset="-120"/>
                          <a:ea typeface="微軟正黑體" panose="020B0604030504040204" pitchFamily="34" charset="-120"/>
                          <a:cs typeface="+mn-cs"/>
                        </a:rPr>
                        <a:t>x</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 </a:t>
                      </a:r>
                      <a:r>
                        <a:rPr lang="en-US" altLang="zh-TW" sz="1800" b="0" i="0" kern="1200" dirty="0" smtClean="0">
                          <a:solidFill>
                            <a:srgbClr val="FF0000"/>
                          </a:solidFill>
                          <a:effectLst/>
                          <a:latin typeface="微軟正黑體" panose="020B0604030504040204" pitchFamily="34" charset="-120"/>
                          <a:ea typeface="微軟正黑體" panose="020B0604030504040204" pitchFamily="34" charset="-120"/>
                          <a:cs typeface="+mn-cs"/>
                        </a:rPr>
                        <a:t>7 or 10 days </a:t>
                      </a:r>
                    </a:p>
                    <a:p>
                      <a:pPr marL="0" indent="0">
                        <a:buFont typeface="Arial" panose="020B0604020202020204" pitchFamily="34" charset="0"/>
                        <a:buNone/>
                      </a:pPr>
                      <a:r>
                        <a:rPr lang="en-US" altLang="zh-TW" sz="1800" b="0" i="0" kern="1200" dirty="0" smtClean="0">
                          <a:solidFill>
                            <a:srgbClr val="FF0000"/>
                          </a:solidFill>
                          <a:effectLst/>
                          <a:latin typeface="微軟正黑體" panose="020B0604030504040204" pitchFamily="34" charset="-120"/>
                          <a:ea typeface="微軟正黑體" panose="020B0604030504040204" pitchFamily="34" charset="-120"/>
                          <a:cs typeface="+mn-cs"/>
                        </a:rPr>
                        <a:t>Treatment</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 75 mg (1#) BID </a:t>
                      </a:r>
                      <a:r>
                        <a:rPr lang="en-US" altLang="zh-TW" sz="1800" b="0" i="0" kern="1200" dirty="0" smtClean="0">
                          <a:solidFill>
                            <a:srgbClr val="FF0000"/>
                          </a:solidFill>
                          <a:effectLst/>
                          <a:latin typeface="微軟正黑體" panose="020B0604030504040204" pitchFamily="34" charset="-120"/>
                          <a:ea typeface="微軟正黑體" panose="020B0604030504040204" pitchFamily="34" charset="-120"/>
                          <a:cs typeface="+mn-cs"/>
                        </a:rPr>
                        <a:t>x 5 days</a:t>
                      </a:r>
                    </a:p>
                    <a:p>
                      <a:pPr marL="0" indent="0">
                        <a:buFont typeface="Arial" panose="020B0604020202020204" pitchFamily="34" charset="0"/>
                        <a:buNone/>
                      </a:pP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                </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en-US" altLang="zh-TW" sz="1400" b="0" i="0" kern="1200" dirty="0" smtClean="0">
                          <a:solidFill>
                            <a:schemeClr val="dk1"/>
                          </a:solidFill>
                          <a:effectLst/>
                          <a:latin typeface="+mn-lt"/>
                          <a:ea typeface="+mn-ea"/>
                          <a:cs typeface="+mn-cs"/>
                        </a:rPr>
                        <a:t>&lt;1 year: 3 mg/kg/dose BID x 5 days.  </a:t>
                      </a:r>
                      <a:r>
                        <a:rPr lang="en-US" altLang="zh-TW" sz="1400" b="0" i="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sz="1400" b="0" i="0" kern="1200" dirty="0" smtClean="0">
                          <a:solidFill>
                            <a:schemeClr val="dk1"/>
                          </a:solidFill>
                          <a:effectLst/>
                          <a:latin typeface="微軟正黑體" panose="020B0604030504040204" pitchFamily="34" charset="-120"/>
                          <a:ea typeface="微軟正黑體" panose="020B0604030504040204" pitchFamily="34" charset="-120"/>
                          <a:cs typeface="+mn-cs"/>
                        </a:rPr>
                        <a:t>可泡水或將粉末溶解於糖漿</a:t>
                      </a:r>
                      <a:r>
                        <a:rPr lang="en-US" altLang="zh-TW" sz="1400" b="0" i="0" kern="1200" dirty="0" smtClean="0">
                          <a:solidFill>
                            <a:schemeClr val="dk1"/>
                          </a:solidFill>
                          <a:effectLst/>
                          <a:latin typeface="微軟正黑體" panose="020B0604030504040204" pitchFamily="34" charset="-120"/>
                          <a:ea typeface="微軟正黑體" panose="020B0604030504040204" pitchFamily="34" charset="-120"/>
                          <a:cs typeface="+mn-cs"/>
                        </a:rPr>
                        <a:t>)</a:t>
                      </a:r>
                    </a:p>
                    <a:p>
                      <a:pPr marL="0" indent="0">
                        <a:buFont typeface="Arial" panose="020B0604020202020204" pitchFamily="34" charset="0"/>
                        <a:buNone/>
                      </a:pPr>
                      <a:r>
                        <a:rPr lang="en-US" altLang="zh-TW" sz="1400" b="0" i="0" kern="1200" dirty="0" smtClean="0">
                          <a:solidFill>
                            <a:schemeClr val="dk1"/>
                          </a:solidFill>
                          <a:effectLst/>
                          <a:latin typeface="+mn-lt"/>
                          <a:ea typeface="+mn-ea"/>
                          <a:cs typeface="+mn-cs"/>
                        </a:rPr>
                        <a:t>                       </a:t>
                      </a:r>
                      <a:r>
                        <a:rPr lang="zh-TW" altLang="en-US" sz="1400" b="0" i="0" kern="1200" dirty="0" smtClean="0">
                          <a:solidFill>
                            <a:schemeClr val="dk1"/>
                          </a:solidFill>
                          <a:effectLst/>
                          <a:latin typeface="+mn-lt"/>
                          <a:ea typeface="+mn-ea"/>
                          <a:cs typeface="+mn-cs"/>
                        </a:rPr>
                        <a:t>◆</a:t>
                      </a:r>
                      <a:r>
                        <a:rPr lang="en-US" altLang="zh-TW" sz="1400" b="0" i="0" kern="1200" dirty="0" smtClean="0">
                          <a:solidFill>
                            <a:schemeClr val="dk1"/>
                          </a:solidFill>
                          <a:effectLst/>
                          <a:latin typeface="+mn-lt"/>
                          <a:ea typeface="+mn-ea"/>
                          <a:cs typeface="+mn-cs"/>
                        </a:rPr>
                        <a:t>1-12 years:</a:t>
                      </a:r>
                      <a:r>
                        <a:rPr lang="en-US" altLang="zh-TW" sz="1400" dirty="0" smtClean="0"/>
                        <a:t> </a:t>
                      </a:r>
                      <a:r>
                        <a:rPr lang="en-US" altLang="zh-TW" sz="1400" b="0" i="0" u="sng" kern="1200" dirty="0" smtClean="0">
                          <a:solidFill>
                            <a:schemeClr val="dk1"/>
                          </a:solidFill>
                          <a:effectLst/>
                          <a:latin typeface="+mn-lt"/>
                          <a:ea typeface="+mn-ea"/>
                          <a:cs typeface="+mn-cs"/>
                        </a:rPr>
                        <a:t>≦15 kg: 30 mg (0.4#) BID x 5 days</a:t>
                      </a:r>
                      <a:r>
                        <a:rPr lang="en-US" altLang="zh-TW" sz="1400" u="sng" dirty="0" smtClean="0"/>
                        <a:t>    </a:t>
                      </a:r>
                      <a:r>
                        <a:rPr lang="en-US" altLang="zh-TW" sz="1400" u="none" dirty="0" smtClean="0"/>
                        <a:t>   </a:t>
                      </a:r>
                      <a:r>
                        <a:rPr lang="zh-TW" altLang="en-US" sz="1400" u="none" dirty="0" smtClean="0"/>
                        <a:t>       </a:t>
                      </a:r>
                      <a:r>
                        <a:rPr lang="en-US" altLang="zh-TW" sz="1400" u="sng" dirty="0" smtClean="0"/>
                        <a:t> </a:t>
                      </a:r>
                      <a:r>
                        <a:rPr lang="en-US" altLang="zh-TW" sz="1400" b="0" i="0" u="sng" kern="1200" dirty="0" smtClean="0">
                          <a:solidFill>
                            <a:schemeClr val="dk1"/>
                          </a:solidFill>
                          <a:effectLst/>
                          <a:latin typeface="+mn-lt"/>
                          <a:ea typeface="+mn-ea"/>
                          <a:cs typeface="+mn-cs"/>
                        </a:rPr>
                        <a:t>&gt;15-23 kg: 45 mg (0.6#) BID x 5 days</a:t>
                      </a:r>
                      <a:r>
                        <a:rPr lang="en-US" altLang="zh-TW" sz="1400" u="sng" dirty="0" smtClean="0"/>
                        <a:t/>
                      </a:r>
                      <a:br>
                        <a:rPr lang="en-US" altLang="zh-TW" sz="1400" u="sng" dirty="0" smtClean="0"/>
                      </a:br>
                      <a:r>
                        <a:rPr lang="en-US" altLang="zh-TW" sz="1400" dirty="0" smtClean="0"/>
                        <a:t>                                                 </a:t>
                      </a:r>
                      <a:r>
                        <a:rPr lang="en-US" altLang="zh-TW" sz="1400" b="0" i="0" u="sng" kern="1200" dirty="0" smtClean="0">
                          <a:solidFill>
                            <a:schemeClr val="dk1"/>
                          </a:solidFill>
                          <a:effectLst/>
                          <a:latin typeface="+mn-lt"/>
                          <a:ea typeface="+mn-ea"/>
                          <a:cs typeface="+mn-cs"/>
                        </a:rPr>
                        <a:t>&gt;23-40 kg: 60 mg (0.8#) BID x 5 </a:t>
                      </a:r>
                      <a:r>
                        <a:rPr lang="en-US" altLang="zh-TW" sz="1400" b="0" i="0" u="none" kern="1200" dirty="0" smtClean="0">
                          <a:solidFill>
                            <a:schemeClr val="dk1"/>
                          </a:solidFill>
                          <a:effectLst/>
                          <a:latin typeface="+mn-lt"/>
                          <a:ea typeface="+mn-ea"/>
                          <a:cs typeface="+mn-cs"/>
                        </a:rPr>
                        <a:t>days</a:t>
                      </a:r>
                      <a:r>
                        <a:rPr lang="en-US" altLang="zh-TW" sz="1400" u="none" dirty="0" smtClean="0"/>
                        <a:t>   </a:t>
                      </a:r>
                      <a:r>
                        <a:rPr lang="zh-TW" altLang="en-US" sz="1400" u="none" dirty="0" smtClean="0"/>
                        <a:t>      </a:t>
                      </a:r>
                      <a:r>
                        <a:rPr lang="en-US" altLang="zh-TW" sz="1400" u="none" dirty="0" smtClean="0"/>
                        <a:t>   </a:t>
                      </a:r>
                      <a:r>
                        <a:rPr lang="en-US" altLang="zh-TW" sz="1400" b="0" i="0" u="sng" kern="1200" dirty="0" smtClean="0">
                          <a:solidFill>
                            <a:schemeClr val="dk1"/>
                          </a:solidFill>
                          <a:effectLst/>
                          <a:latin typeface="+mn-lt"/>
                          <a:ea typeface="+mn-ea"/>
                          <a:cs typeface="+mn-cs"/>
                        </a:rPr>
                        <a:t>&gt;40 kg: 75 mg (1#) BID x 5 days</a:t>
                      </a:r>
                      <a:r>
                        <a:rPr lang="en-US" altLang="zh-TW" sz="1400" dirty="0" smtClean="0"/>
                        <a:t>                         </a:t>
                      </a:r>
                      <a:endParaRPr lang="zh-TW" altLang="en-US" sz="1400" dirty="0">
                        <a:solidFill>
                          <a:schemeClr val="accent6">
                            <a:lumMod val="50000"/>
                          </a:schemeClr>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41704">
                <a:tc>
                  <a:txBody>
                    <a:bodyPr/>
                    <a:lstStyle/>
                    <a:p>
                      <a:r>
                        <a:rPr lang="zh-TW" altLang="en-US" sz="2000" dirty="0" smtClean="0">
                          <a:latin typeface="微軟正黑體" panose="020B0604030504040204" pitchFamily="34" charset="-120"/>
                          <a:ea typeface="微軟正黑體" panose="020B0604030504040204" pitchFamily="34" charset="-120"/>
                        </a:rPr>
                        <a:t>懷孕分級</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indent="0">
                        <a:buFont typeface="Arial" panose="020B0604020202020204" pitchFamily="34" charset="0"/>
                        <a:buNone/>
                      </a:pPr>
                      <a:r>
                        <a:rPr lang="en-US" altLang="zh-TW" sz="2000" dirty="0" smtClean="0">
                          <a:solidFill>
                            <a:schemeClr val="accent6">
                              <a:lumMod val="50000"/>
                            </a:schemeClr>
                          </a:solidFill>
                          <a:latin typeface="微軟正黑體" panose="020B0604030504040204" pitchFamily="34" charset="-120"/>
                          <a:ea typeface="微軟正黑體" panose="020B0604030504040204" pitchFamily="34" charset="-120"/>
                        </a:rPr>
                        <a:t>C</a:t>
                      </a:r>
                      <a:endParaRPr lang="zh-TW" altLang="en-US" sz="2000" dirty="0">
                        <a:solidFill>
                          <a:schemeClr val="accent6">
                            <a:lumMod val="50000"/>
                          </a:schemeClr>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70840">
                <a:tc>
                  <a:txBody>
                    <a:bodyPr/>
                    <a:lstStyle/>
                    <a:p>
                      <a:r>
                        <a:rPr lang="zh-TW" altLang="en-US" sz="2000" dirty="0" smtClean="0">
                          <a:latin typeface="微軟正黑體" panose="020B0604030504040204" pitchFamily="34" charset="-120"/>
                          <a:ea typeface="微軟正黑體" panose="020B0604030504040204" pitchFamily="34" charset="-120"/>
                        </a:rPr>
                        <a:t>副作用</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嘔吐、噁心、腹痛、過敏、精神混亂。</a:t>
                      </a:r>
                      <a:endParaRPr lang="zh-TW" altLang="en-US" sz="2000" dirty="0">
                        <a:solidFill>
                          <a:schemeClr val="accent6">
                            <a:lumMod val="50000"/>
                          </a:schemeClr>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70840">
                <a:tc>
                  <a:txBody>
                    <a:bodyPr/>
                    <a:lstStyle/>
                    <a:p>
                      <a:r>
                        <a:rPr lang="zh-TW" altLang="en-US" sz="2000" dirty="0" smtClean="0">
                          <a:latin typeface="微軟正黑體" panose="020B0604030504040204" pitchFamily="34" charset="-120"/>
                          <a:ea typeface="微軟正黑體" panose="020B0604030504040204" pitchFamily="34" charset="-120"/>
                        </a:rPr>
                        <a:t>交互作用</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與口服抗凝血劑</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warfarin</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併用，可能導致</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INR</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延長，增加出血之風險。</a:t>
                      </a:r>
                      <a:endParaRPr lang="zh-TW" altLang="en-US" sz="2000" dirty="0">
                        <a:solidFill>
                          <a:schemeClr val="accent6">
                            <a:lumMod val="50000"/>
                          </a:schemeClr>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70840">
                <a:tc>
                  <a:txBody>
                    <a:bodyPr/>
                    <a:lstStyle/>
                    <a:p>
                      <a:r>
                        <a:rPr lang="zh-TW" altLang="en-US" sz="2000" dirty="0" smtClean="0">
                          <a:latin typeface="微軟正黑體" panose="020B0604030504040204" pitchFamily="34" charset="-120"/>
                          <a:ea typeface="微軟正黑體" panose="020B0604030504040204" pitchFamily="34" charset="-120"/>
                        </a:rPr>
                        <a:t>注意事項</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兒童使用期間請觀察是否有不尋常行為表現</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(including attempts at self-injury, confusion, and/or delirium)</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737" t="37978" r="61379" b="23418"/>
          <a:stretch/>
        </p:blipFill>
        <p:spPr bwMode="auto">
          <a:xfrm>
            <a:off x="6836410" y="116632"/>
            <a:ext cx="1567849"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51895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457200" y="188640"/>
            <a:ext cx="8229600" cy="1584176"/>
          </a:xfrm>
          <a:solidFill>
            <a:schemeClr val="bg1"/>
          </a:solidFill>
        </p:spPr>
        <p:txBody>
          <a:bodyPr>
            <a:noAutofit/>
          </a:bodyPr>
          <a:lstStyle/>
          <a:p>
            <a:pPr algn="l"/>
            <a:r>
              <a:rPr lang="zh-TW" altLang="en-US" sz="3200" b="1" dirty="0" smtClean="0">
                <a:solidFill>
                  <a:srgbClr val="0000FF"/>
                </a:solidFill>
                <a:latin typeface="微軟正黑體" panose="020B0604030504040204" pitchFamily="34" charset="-120"/>
                <a:ea typeface="微軟正黑體" panose="020B0604030504040204" pitchFamily="34" charset="-120"/>
              </a:rPr>
              <a:t>抗流感抗病毒藥 </a:t>
            </a:r>
            <a:r>
              <a:rPr lang="en-US" altLang="zh-TW" sz="3200" b="1" dirty="0">
                <a:solidFill>
                  <a:srgbClr val="0000FF"/>
                </a:solidFill>
                <a:latin typeface="微軟正黑體" panose="020B0604030504040204" pitchFamily="34" charset="-120"/>
                <a:ea typeface="微軟正黑體" panose="020B0604030504040204" pitchFamily="34" charset="-120"/>
              </a:rPr>
              <a:t>(Ⅱ)</a:t>
            </a:r>
            <a:r>
              <a:rPr lang="en-US" altLang="zh-TW" sz="3200" b="1" dirty="0" smtClean="0">
                <a:solidFill>
                  <a:schemeClr val="bg1">
                    <a:lumMod val="95000"/>
                  </a:schemeClr>
                </a:solidFill>
                <a:latin typeface="微軟正黑體" panose="020B0604030504040204" pitchFamily="34" charset="-120"/>
                <a:ea typeface="微軟正黑體" panose="020B0604030504040204" pitchFamily="34" charset="-120"/>
              </a:rPr>
              <a:t/>
            </a:r>
            <a:br>
              <a:rPr lang="en-US" altLang="zh-TW" sz="3200" b="1" dirty="0" smtClean="0">
                <a:solidFill>
                  <a:schemeClr val="bg1">
                    <a:lumMod val="95000"/>
                  </a:schemeClr>
                </a:solidFill>
                <a:latin typeface="微軟正黑體" panose="020B0604030504040204" pitchFamily="34" charset="-120"/>
                <a:ea typeface="微軟正黑體" panose="020B0604030504040204" pitchFamily="34" charset="-120"/>
              </a:rPr>
            </a:br>
            <a:r>
              <a:rPr lang="en-US" altLang="zh-TW" sz="3600" b="1" dirty="0" smtClean="0">
                <a:solidFill>
                  <a:srgbClr val="C00000"/>
                </a:solidFill>
                <a:latin typeface="微軟正黑體" panose="020B0604030504040204" pitchFamily="34" charset="-120"/>
                <a:ea typeface="微軟正黑體" panose="020B0604030504040204" pitchFamily="34" charset="-120"/>
              </a:rPr>
              <a:t>----</a:t>
            </a:r>
            <a:r>
              <a:rPr lang="zh-TW" altLang="en-US" sz="3600" b="1" dirty="0" smtClean="0">
                <a:solidFill>
                  <a:srgbClr val="C00000"/>
                </a:solidFill>
                <a:latin typeface="微軟正黑體" panose="020B0604030504040204" pitchFamily="34" charset="-120"/>
                <a:ea typeface="微軟正黑體" panose="020B0604030504040204" pitchFamily="34" charset="-120"/>
              </a:rPr>
              <a:t> </a:t>
            </a:r>
            <a:r>
              <a:rPr lang="zh-TW" altLang="en-US" sz="2800" b="1" dirty="0" smtClean="0">
                <a:solidFill>
                  <a:srgbClr val="C00000"/>
                </a:solidFill>
                <a:latin typeface="微軟正黑體" panose="020B0604030504040204" pitchFamily="34" charset="-120"/>
                <a:ea typeface="微軟正黑體" panose="020B0604030504040204" pitchFamily="34" charset="-120"/>
              </a:rPr>
              <a:t>選擇性神經胺酸脢抑制劑</a:t>
            </a:r>
            <a:r>
              <a:rPr lang="en-US" altLang="zh-TW" sz="2800" b="1" dirty="0" smtClean="0">
                <a:solidFill>
                  <a:srgbClr val="C00000"/>
                </a:solidFill>
                <a:latin typeface="微軟正黑體" panose="020B0604030504040204" pitchFamily="34" charset="-120"/>
                <a:ea typeface="微軟正黑體" panose="020B0604030504040204" pitchFamily="34" charset="-120"/>
              </a:rPr>
              <a:t/>
            </a:r>
            <a:br>
              <a:rPr lang="en-US" altLang="zh-TW" sz="2800" b="1" dirty="0" smtClean="0">
                <a:solidFill>
                  <a:srgbClr val="C00000"/>
                </a:solidFill>
                <a:latin typeface="微軟正黑體" panose="020B0604030504040204" pitchFamily="34" charset="-120"/>
                <a:ea typeface="微軟正黑體" panose="020B0604030504040204" pitchFamily="34" charset="-120"/>
              </a:rPr>
            </a:br>
            <a:r>
              <a:rPr lang="zh-TW" altLang="en-US" sz="2800" b="1" dirty="0" smtClean="0">
                <a:solidFill>
                  <a:srgbClr val="C00000"/>
                </a:solidFill>
                <a:latin typeface="微軟正黑體" panose="020B0604030504040204" pitchFamily="34" charset="-120"/>
                <a:ea typeface="微軟正黑體" panose="020B0604030504040204" pitchFamily="34" charset="-120"/>
              </a:rPr>
              <a:t> </a:t>
            </a:r>
            <a:r>
              <a:rPr lang="en-US" altLang="zh-TW" sz="2800" b="1" dirty="0" smtClean="0">
                <a:solidFill>
                  <a:srgbClr val="C00000"/>
                </a:solidFill>
                <a:latin typeface="微軟正黑體" panose="020B0604030504040204" pitchFamily="34" charset="-120"/>
                <a:ea typeface="微軟正黑體" panose="020B0604030504040204" pitchFamily="34" charset="-120"/>
              </a:rPr>
              <a:t>Selective Neuraminidase Inhibitors</a:t>
            </a:r>
            <a:endParaRPr lang="zh-TW" altLang="en-US" sz="2800" b="1" dirty="0">
              <a:solidFill>
                <a:srgbClr val="C00000"/>
              </a:solidFill>
              <a:latin typeface="微軟正黑體" panose="020B0604030504040204" pitchFamily="34" charset="-120"/>
              <a:ea typeface="微軟正黑體" panose="020B0604030504040204" pitchFamily="34" charset="-120"/>
            </a:endParaRPr>
          </a:p>
        </p:txBody>
      </p:sp>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901" t="15969" r="27791" b="14264"/>
          <a:stretch/>
        </p:blipFill>
        <p:spPr bwMode="auto">
          <a:xfrm>
            <a:off x="6804248" y="90214"/>
            <a:ext cx="2143526" cy="1816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表格 8"/>
          <p:cNvGraphicFramePr>
            <a:graphicFrameLocks noGrp="1"/>
          </p:cNvGraphicFramePr>
          <p:nvPr>
            <p:extLst>
              <p:ext uri="{D42A27DB-BD31-4B8C-83A1-F6EECF244321}">
                <p14:modId xmlns:p14="http://schemas.microsoft.com/office/powerpoint/2010/main" val="1907583922"/>
              </p:ext>
            </p:extLst>
          </p:nvPr>
        </p:nvGraphicFramePr>
        <p:xfrm>
          <a:off x="395536" y="1988840"/>
          <a:ext cx="8424936" cy="4185144"/>
        </p:xfrm>
        <a:graphic>
          <a:graphicData uri="http://schemas.openxmlformats.org/drawingml/2006/table">
            <a:tbl>
              <a:tblPr firstRow="1" bandRow="1">
                <a:tableStyleId>{5C22544A-7EE6-4342-B048-85BDC9FD1C3A}</a:tableStyleId>
              </a:tblPr>
              <a:tblGrid>
                <a:gridCol w="1253297"/>
                <a:gridCol w="7171639"/>
              </a:tblGrid>
              <a:tr h="415071">
                <a:tc>
                  <a:txBody>
                    <a:bodyPr/>
                    <a:lstStyle/>
                    <a:p>
                      <a:r>
                        <a:rPr lang="zh-TW" altLang="en-US" sz="2200" dirty="0" smtClean="0">
                          <a:solidFill>
                            <a:schemeClr val="tx1"/>
                          </a:solidFill>
                          <a:latin typeface="微軟正黑體" panose="020B0604030504040204" pitchFamily="34" charset="-120"/>
                          <a:ea typeface="微軟正黑體" panose="020B0604030504040204" pitchFamily="34" charset="-120"/>
                        </a:rPr>
                        <a:t>藥名</a:t>
                      </a:r>
                      <a:endParaRPr lang="zh-TW" altLang="en-US" sz="2200" dirty="0">
                        <a:solidFill>
                          <a:schemeClr val="tx1"/>
                        </a:solidFill>
                        <a:latin typeface="微軟正黑體" panose="020B0604030504040204" pitchFamily="34" charset="-120"/>
                        <a:ea typeface="微軟正黑體" panose="020B0604030504040204" pitchFamily="34" charset="-120"/>
                      </a:endParaRPr>
                    </a:p>
                  </a:txBody>
                  <a:tcPr>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0" i="0" kern="1200" dirty="0" err="1" smtClean="0">
                          <a:solidFill>
                            <a:srgbClr val="0000FF"/>
                          </a:solidFill>
                          <a:effectLst/>
                          <a:latin typeface="微軟正黑體" panose="020B0604030504040204" pitchFamily="34" charset="-120"/>
                          <a:ea typeface="微軟正黑體" panose="020B0604030504040204" pitchFamily="34" charset="-120"/>
                          <a:cs typeface="+mn-cs"/>
                        </a:rPr>
                        <a:t>Zanamivir</a:t>
                      </a:r>
                      <a:r>
                        <a:rPr lang="en-US" altLang="zh-TW" sz="1800" b="0" i="0" kern="1200" dirty="0" smtClean="0">
                          <a:solidFill>
                            <a:srgbClr val="0000FF"/>
                          </a:solidFill>
                          <a:effectLst/>
                          <a:latin typeface="微軟正黑體" panose="020B0604030504040204" pitchFamily="34" charset="-120"/>
                          <a:ea typeface="微軟正黑體" panose="020B0604030504040204" pitchFamily="34" charset="-120"/>
                          <a:cs typeface="+mn-cs"/>
                        </a:rPr>
                        <a:t> (Relenza </a:t>
                      </a:r>
                      <a:r>
                        <a:rPr lang="en-US" altLang="zh-TW" sz="1800" b="0" i="0" kern="1200" dirty="0" err="1" smtClean="0">
                          <a:solidFill>
                            <a:srgbClr val="0000FF"/>
                          </a:solidFill>
                          <a:effectLst/>
                          <a:latin typeface="微軟正黑體" panose="020B0604030504040204" pitchFamily="34" charset="-120"/>
                          <a:ea typeface="微軟正黑體" panose="020B0604030504040204" pitchFamily="34" charset="-120"/>
                          <a:cs typeface="+mn-cs"/>
                        </a:rPr>
                        <a:t>Rotadisk</a:t>
                      </a:r>
                      <a:r>
                        <a:rPr lang="en-US" altLang="zh-TW" sz="1800" b="0" i="0" kern="1200" dirty="0" smtClean="0">
                          <a:solidFill>
                            <a:srgbClr val="0000FF"/>
                          </a:solidFill>
                          <a:effectLst/>
                          <a:latin typeface="微軟正黑體" panose="020B0604030504040204" pitchFamily="34" charset="-120"/>
                          <a:ea typeface="微軟正黑體" panose="020B0604030504040204" pitchFamily="34" charset="-120"/>
                          <a:cs typeface="+mn-cs"/>
                        </a:rPr>
                        <a:t>, </a:t>
                      </a:r>
                      <a:r>
                        <a:rPr lang="zh-TW" altLang="en-US" sz="1800" b="0" i="0" kern="1200" dirty="0" smtClean="0">
                          <a:solidFill>
                            <a:srgbClr val="0000FF"/>
                          </a:solidFill>
                          <a:effectLst/>
                          <a:latin typeface="微軟正黑體" panose="020B0604030504040204" pitchFamily="34" charset="-120"/>
                          <a:ea typeface="微軟正黑體" panose="020B0604030504040204" pitchFamily="34" charset="-120"/>
                          <a:cs typeface="+mn-cs"/>
                        </a:rPr>
                        <a:t>瑞樂沙旋達碟</a:t>
                      </a:r>
                      <a:r>
                        <a:rPr lang="en-US" altLang="zh-TW" sz="1800" b="0" i="0" kern="1200" dirty="0" smtClean="0">
                          <a:solidFill>
                            <a:srgbClr val="0000FF"/>
                          </a:solidFill>
                          <a:effectLst/>
                          <a:latin typeface="微軟正黑體" panose="020B0604030504040204" pitchFamily="34" charset="-120"/>
                          <a:ea typeface="微軟正黑體" panose="020B0604030504040204" pitchFamily="34" charset="-120"/>
                          <a:cs typeface="+mn-cs"/>
                        </a:rPr>
                        <a:t>)</a:t>
                      </a:r>
                    </a:p>
                  </a:txBody>
                  <a:tcPr>
                    <a:lnB w="12700" cap="flat" cmpd="sng" algn="ctr">
                      <a:solidFill>
                        <a:schemeClr val="tx1"/>
                      </a:solidFill>
                      <a:prstDash val="solid"/>
                      <a:round/>
                      <a:headEnd type="none" w="med" len="med"/>
                      <a:tailEnd type="none" w="med" len="med"/>
                    </a:lnB>
                    <a:solidFill>
                      <a:schemeClr val="accent6">
                        <a:lumMod val="40000"/>
                        <a:lumOff val="60000"/>
                      </a:schemeClr>
                    </a:solidFill>
                  </a:tcPr>
                </a:tc>
              </a:tr>
              <a:tr h="415071">
                <a:tc>
                  <a:txBody>
                    <a:bodyPr/>
                    <a:lstStyle/>
                    <a:p>
                      <a:r>
                        <a:rPr lang="zh-TW" altLang="en-US" sz="2200" dirty="0" smtClean="0">
                          <a:solidFill>
                            <a:schemeClr val="tx1"/>
                          </a:solidFill>
                          <a:latin typeface="微軟正黑體" panose="020B0604030504040204" pitchFamily="34" charset="-120"/>
                          <a:ea typeface="微軟正黑體" panose="020B0604030504040204" pitchFamily="34" charset="-120"/>
                        </a:rPr>
                        <a:t>廠牌</a:t>
                      </a:r>
                      <a:endParaRPr lang="zh-TW" altLang="en-US" sz="22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0" i="0" kern="1200" dirty="0" smtClean="0">
                          <a:solidFill>
                            <a:schemeClr val="tx1"/>
                          </a:solidFill>
                          <a:effectLst/>
                          <a:latin typeface="微軟正黑體" panose="020B0604030504040204" pitchFamily="34" charset="-120"/>
                          <a:ea typeface="微軟正黑體" panose="020B0604030504040204" pitchFamily="34" charset="-120"/>
                          <a:cs typeface="+mn-cs"/>
                        </a:rPr>
                        <a:t>葛蘭素</a:t>
                      </a:r>
                      <a:r>
                        <a:rPr lang="en-US" altLang="zh-TW" sz="1800" b="0" i="0" kern="1200" dirty="0" smtClean="0">
                          <a:solidFill>
                            <a:schemeClr val="tx1"/>
                          </a:solidFill>
                          <a:effectLst/>
                          <a:latin typeface="微軟正黑體" panose="020B0604030504040204" pitchFamily="34" charset="-120"/>
                          <a:ea typeface="微軟正黑體" panose="020B0604030504040204" pitchFamily="34" charset="-120"/>
                          <a:cs typeface="+mn-cs"/>
                        </a:rPr>
                        <a:t>(GSK)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48391">
                <a:tc>
                  <a:txBody>
                    <a:bodyPr/>
                    <a:lstStyle/>
                    <a:p>
                      <a:r>
                        <a:rPr lang="zh-TW" altLang="en-US" sz="2000" dirty="0" smtClean="0">
                          <a:latin typeface="微軟正黑體" panose="020B0604030504040204" pitchFamily="34" charset="-120"/>
                          <a:ea typeface="微軟正黑體" panose="020B0604030504040204" pitchFamily="34" charset="-120"/>
                        </a:rPr>
                        <a:t>劑量</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b="0" i="0" kern="1200" dirty="0" smtClean="0">
                          <a:solidFill>
                            <a:schemeClr val="tx1"/>
                          </a:solidFill>
                          <a:effectLst/>
                          <a:latin typeface="微軟正黑體" panose="020B0604030504040204" pitchFamily="34" charset="-120"/>
                          <a:ea typeface="微軟正黑體" panose="020B0604030504040204" pitchFamily="34" charset="-120"/>
                          <a:cs typeface="+mn-cs"/>
                        </a:rPr>
                        <a:t>5 mg/dose ; 20 dose/box</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latin typeface="微軟正黑體" panose="020B0604030504040204" pitchFamily="34" charset="-120"/>
                          <a:ea typeface="微軟正黑體" panose="020B0604030504040204" pitchFamily="34" charset="-120"/>
                        </a:rPr>
                        <a:t>每一片含有 </a:t>
                      </a:r>
                      <a:r>
                        <a:rPr lang="en-US" altLang="zh-TW" sz="1800" dirty="0" smtClean="0">
                          <a:latin typeface="微軟正黑體" panose="020B0604030504040204" pitchFamily="34" charset="-120"/>
                          <a:ea typeface="微軟正黑體" panose="020B0604030504040204" pitchFamily="34" charset="-120"/>
                        </a:rPr>
                        <a:t>4 </a:t>
                      </a:r>
                      <a:r>
                        <a:rPr lang="zh-TW" altLang="en-US" sz="1800" dirty="0" smtClean="0">
                          <a:latin typeface="微軟正黑體" panose="020B0604030504040204" pitchFamily="34" charset="-120"/>
                          <a:ea typeface="微軟正黑體" panose="020B0604030504040204" pitchFamily="34" charset="-120"/>
                        </a:rPr>
                        <a:t>個規則間隔的雙面錫箔泡囊，每一個泡囊中都含有 由微粒化之 </a:t>
                      </a:r>
                      <a:r>
                        <a:rPr lang="en-US" altLang="zh-TW" sz="1800" dirty="0" err="1" smtClean="0">
                          <a:latin typeface="微軟正黑體" panose="020B0604030504040204" pitchFamily="34" charset="-120"/>
                          <a:ea typeface="微軟正黑體" panose="020B0604030504040204" pitchFamily="34" charset="-120"/>
                        </a:rPr>
                        <a:t>zanamivir</a:t>
                      </a:r>
                      <a:r>
                        <a:rPr lang="en-US" altLang="zh-TW" sz="1800" dirty="0" smtClean="0">
                          <a:latin typeface="微軟正黑體" panose="020B0604030504040204" pitchFamily="34" charset="-120"/>
                          <a:ea typeface="微軟正黑體" panose="020B0604030504040204" pitchFamily="34" charset="-120"/>
                        </a:rPr>
                        <a:t> (5 </a:t>
                      </a:r>
                      <a:r>
                        <a:rPr lang="zh-TW" altLang="en-US" sz="1800" dirty="0" smtClean="0">
                          <a:latin typeface="微軟正黑體" panose="020B0604030504040204" pitchFamily="34" charset="-120"/>
                          <a:ea typeface="微軟正黑體" panose="020B0604030504040204" pitchFamily="34" charset="-120"/>
                        </a:rPr>
                        <a:t>毫克</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及乳糖</a:t>
                      </a:r>
                      <a:r>
                        <a:rPr lang="en-US" altLang="zh-TW" sz="1800" dirty="0" smtClean="0">
                          <a:latin typeface="微軟正黑體" panose="020B0604030504040204" pitchFamily="34" charset="-120"/>
                          <a:ea typeface="微軟正黑體" panose="020B0604030504040204" pitchFamily="34" charset="-120"/>
                        </a:rPr>
                        <a:t>(20 </a:t>
                      </a:r>
                      <a:r>
                        <a:rPr lang="zh-TW" altLang="en-US" sz="1800" dirty="0" smtClean="0">
                          <a:latin typeface="微軟正黑體" panose="020B0604030504040204" pitchFamily="34" charset="-120"/>
                          <a:ea typeface="微軟正黑體" panose="020B0604030504040204" pitchFamily="34" charset="-120"/>
                        </a:rPr>
                        <a:t>毫克</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混合而成的白色至灰白色粉劑。 </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4056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latin typeface="微軟正黑體" panose="020B0604030504040204" pitchFamily="34" charset="-120"/>
                          <a:ea typeface="微軟正黑體" panose="020B0604030504040204" pitchFamily="34" charset="-120"/>
                        </a:rPr>
                        <a:t>適應症</a:t>
                      </a:r>
                      <a:endParaRPr lang="zh-TW" altLang="en-US" sz="18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治療及預防成人及兒童</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(≧5</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歲</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之</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A</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型及</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B</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型流行性感冒。</a:t>
                      </a:r>
                      <a:endParaRPr lang="zh-TW" altLang="en-US" sz="1800" b="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70840">
                <a:tc>
                  <a:txBody>
                    <a:bodyPr/>
                    <a:lstStyle/>
                    <a:p>
                      <a:r>
                        <a:rPr lang="zh-TW" altLang="en-US" sz="2000" dirty="0" smtClean="0">
                          <a:latin typeface="微軟正黑體" panose="020B0604030504040204" pitchFamily="34" charset="-120"/>
                          <a:ea typeface="微軟正黑體" panose="020B0604030504040204" pitchFamily="34" charset="-120"/>
                        </a:rPr>
                        <a:t>用法用量</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indent="0">
                        <a:buFont typeface="Arial" panose="020B0604020202020204" pitchFamily="34" charset="0"/>
                        <a:buNone/>
                      </a:pPr>
                      <a:r>
                        <a:rPr lang="en-US" altLang="zh-TW" sz="1800" b="0" i="0" kern="1200" dirty="0" smtClean="0">
                          <a:solidFill>
                            <a:srgbClr val="FF0000"/>
                          </a:solidFill>
                          <a:effectLst/>
                          <a:latin typeface="+mn-lt"/>
                          <a:ea typeface="+mn-ea"/>
                          <a:cs typeface="+mn-cs"/>
                        </a:rPr>
                        <a:t>Prophylaxis:</a:t>
                      </a:r>
                      <a:r>
                        <a:rPr lang="zh-TW" altLang="en-US" sz="1800" b="0" i="0" kern="1200" dirty="0" smtClean="0">
                          <a:solidFill>
                            <a:srgbClr val="FF0000"/>
                          </a:solidFill>
                          <a:effectLst/>
                          <a:latin typeface="+mn-lt"/>
                          <a:ea typeface="+mn-ea"/>
                          <a:cs typeface="+mn-cs"/>
                        </a:rPr>
                        <a:t> </a:t>
                      </a:r>
                      <a:r>
                        <a:rPr lang="en-US" altLang="zh-TW" sz="1800" b="0" i="0" kern="1200" dirty="0" smtClean="0">
                          <a:solidFill>
                            <a:schemeClr val="dk1"/>
                          </a:solidFill>
                          <a:effectLst/>
                          <a:latin typeface="+mn-lt"/>
                          <a:ea typeface="+mn-ea"/>
                          <a:cs typeface="+mn-cs"/>
                        </a:rPr>
                        <a:t> 2 inhalations (10 mg) once daily for </a:t>
                      </a:r>
                      <a:r>
                        <a:rPr lang="en-US" altLang="zh-TW" sz="1800" b="0" i="0" kern="1200" dirty="0" smtClean="0">
                          <a:solidFill>
                            <a:srgbClr val="FF0000"/>
                          </a:solidFill>
                          <a:effectLst/>
                          <a:latin typeface="+mn-lt"/>
                          <a:ea typeface="+mn-ea"/>
                          <a:cs typeface="+mn-cs"/>
                        </a:rPr>
                        <a:t>10 days.</a:t>
                      </a:r>
                    </a:p>
                    <a:p>
                      <a:pPr marL="0" indent="0">
                        <a:buFont typeface="Arial" panose="020B0604020202020204" pitchFamily="34" charset="0"/>
                        <a:buNone/>
                      </a:pPr>
                      <a:r>
                        <a:rPr lang="en-US" altLang="zh-TW" sz="1800" b="0" i="0" kern="1200" dirty="0" smtClean="0">
                          <a:solidFill>
                            <a:srgbClr val="FF0000"/>
                          </a:solidFill>
                          <a:effectLst/>
                          <a:latin typeface="+mn-lt"/>
                          <a:ea typeface="+mn-ea"/>
                          <a:cs typeface="+mn-cs"/>
                        </a:rPr>
                        <a:t>Treatment</a:t>
                      </a:r>
                      <a:r>
                        <a:rPr lang="en-US" altLang="zh-TW" sz="1800" b="0" i="0" kern="1200" dirty="0" smtClean="0">
                          <a:solidFill>
                            <a:schemeClr val="dk1"/>
                          </a:solidFill>
                          <a:effectLst/>
                          <a:latin typeface="+mn-lt"/>
                          <a:ea typeface="+mn-ea"/>
                          <a:cs typeface="+mn-cs"/>
                        </a:rPr>
                        <a:t>: 2</a:t>
                      </a:r>
                      <a:r>
                        <a:rPr lang="zh-TW" altLang="en-US" sz="1800" b="0" i="0" kern="1200" dirty="0" smtClean="0">
                          <a:solidFill>
                            <a:schemeClr val="dk1"/>
                          </a:solidFill>
                          <a:effectLst/>
                          <a:latin typeface="+mn-lt"/>
                          <a:ea typeface="+mn-ea"/>
                          <a:cs typeface="+mn-cs"/>
                        </a:rPr>
                        <a:t> </a:t>
                      </a:r>
                      <a:r>
                        <a:rPr lang="en-US" altLang="zh-TW" sz="1800" b="0" i="0" kern="1200" dirty="0" smtClean="0">
                          <a:solidFill>
                            <a:schemeClr val="dk1"/>
                          </a:solidFill>
                          <a:effectLst/>
                          <a:latin typeface="+mn-lt"/>
                          <a:ea typeface="+mn-ea"/>
                          <a:cs typeface="+mn-cs"/>
                        </a:rPr>
                        <a:t>inhalations (10 mg total) twice daily for </a:t>
                      </a:r>
                      <a:r>
                        <a:rPr lang="en-US" altLang="zh-TW" sz="1800" b="0" i="0" kern="1200" dirty="0" smtClean="0">
                          <a:solidFill>
                            <a:srgbClr val="FF0000"/>
                          </a:solidFill>
                          <a:effectLst/>
                          <a:latin typeface="+mn-lt"/>
                          <a:ea typeface="+mn-ea"/>
                          <a:cs typeface="+mn-cs"/>
                        </a:rPr>
                        <a:t>5 days. </a:t>
                      </a:r>
                    </a:p>
                    <a:p>
                      <a:pPr marL="0" indent="0">
                        <a:buFont typeface="Arial" panose="020B0604020202020204" pitchFamily="34" charset="0"/>
                        <a:buNone/>
                      </a:pPr>
                      <a:r>
                        <a:rPr lang="en-US" altLang="zh-TW" sz="1800" b="0" i="0" kern="1200" dirty="0" smtClean="0">
                          <a:solidFill>
                            <a:schemeClr val="dk1"/>
                          </a:solidFill>
                          <a:effectLst/>
                          <a:latin typeface="+mn-lt"/>
                          <a:ea typeface="+mn-ea"/>
                          <a:cs typeface="+mn-cs"/>
                        </a:rPr>
                        <a:t> Children &gt;5 years: Refer to adult dosing.</a:t>
                      </a:r>
                      <a:endParaRPr lang="zh-TW" altLang="en-US" sz="1800" dirty="0">
                        <a:solidFill>
                          <a:srgbClr val="FF0000"/>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41704">
                <a:tc>
                  <a:txBody>
                    <a:bodyPr/>
                    <a:lstStyle/>
                    <a:p>
                      <a:r>
                        <a:rPr lang="zh-TW" altLang="en-US" sz="2000" dirty="0" smtClean="0">
                          <a:latin typeface="微軟正黑體" panose="020B0604030504040204" pitchFamily="34" charset="-120"/>
                          <a:ea typeface="微軟正黑體" panose="020B0604030504040204" pitchFamily="34" charset="-120"/>
                        </a:rPr>
                        <a:t>懷孕分級</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indent="0">
                        <a:buFont typeface="Arial" panose="020B0604020202020204" pitchFamily="34" charset="0"/>
                        <a:buNone/>
                      </a:pPr>
                      <a:r>
                        <a:rPr lang="en-US" altLang="zh-TW" sz="2000" dirty="0" smtClean="0">
                          <a:solidFill>
                            <a:schemeClr val="accent6">
                              <a:lumMod val="50000"/>
                            </a:schemeClr>
                          </a:solidFill>
                          <a:latin typeface="微軟正黑體" panose="020B0604030504040204" pitchFamily="34" charset="-120"/>
                          <a:ea typeface="微軟正黑體" panose="020B0604030504040204" pitchFamily="34" charset="-120"/>
                        </a:rPr>
                        <a:t>C</a:t>
                      </a:r>
                      <a:endParaRPr lang="zh-TW" altLang="en-US" sz="2000" dirty="0">
                        <a:solidFill>
                          <a:schemeClr val="accent6">
                            <a:lumMod val="50000"/>
                          </a:schemeClr>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70840">
                <a:tc>
                  <a:txBody>
                    <a:bodyPr/>
                    <a:lstStyle/>
                    <a:p>
                      <a:r>
                        <a:rPr lang="zh-TW" altLang="en-US" sz="2000" dirty="0" smtClean="0">
                          <a:latin typeface="微軟正黑體" panose="020B0604030504040204" pitchFamily="34" charset="-120"/>
                          <a:ea typeface="微軟正黑體" panose="020B0604030504040204" pitchFamily="34" charset="-120"/>
                        </a:rPr>
                        <a:t>副作用</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2000" dirty="0" smtClean="0">
                          <a:solidFill>
                            <a:schemeClr val="tx1"/>
                          </a:solidFill>
                          <a:latin typeface="微軟正黑體" panose="020B0604030504040204" pitchFamily="34" charset="-120"/>
                          <a:ea typeface="微軟正黑體" panose="020B0604030504040204" pitchFamily="34" charset="-120"/>
                        </a:rPr>
                        <a:t>頭痛、喉咽不適、鼻症狀、咳嗽。</a:t>
                      </a:r>
                      <a:endParaRPr lang="zh-TW" altLang="en-US" sz="20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sp>
        <p:nvSpPr>
          <p:cNvPr id="10" name="文字方塊 9"/>
          <p:cNvSpPr txBox="1"/>
          <p:nvPr/>
        </p:nvSpPr>
        <p:spPr>
          <a:xfrm>
            <a:off x="6012160" y="172454"/>
            <a:ext cx="1338828" cy="369332"/>
          </a:xfrm>
          <a:prstGeom prst="rect">
            <a:avLst/>
          </a:prstGeom>
          <a:noFill/>
        </p:spPr>
        <p:txBody>
          <a:bodyPr wrap="none" rtlCol="0">
            <a:spAutoFit/>
          </a:bodyPr>
          <a:lstStyle/>
          <a:p>
            <a:pPr>
              <a:defRPr/>
            </a:pPr>
            <a:r>
              <a:rPr lang="zh-TW" altLang="en-US" b="1" dirty="0">
                <a:solidFill>
                  <a:srgbClr val="0000FF"/>
                </a:solidFill>
                <a:latin typeface="微軟正黑體" panose="020B0604030504040204" pitchFamily="34" charset="-120"/>
                <a:ea typeface="微軟正黑體" panose="020B0604030504040204" pitchFamily="34" charset="-120"/>
              </a:rPr>
              <a:t>經口</a:t>
            </a:r>
            <a:r>
              <a:rPr lang="zh-TW" altLang="en-US" b="1" dirty="0" smtClean="0">
                <a:solidFill>
                  <a:srgbClr val="0000FF"/>
                </a:solidFill>
                <a:latin typeface="微軟正黑體" panose="020B0604030504040204" pitchFamily="34" charset="-120"/>
                <a:ea typeface="微軟正黑體" panose="020B0604030504040204" pitchFamily="34" charset="-120"/>
              </a:rPr>
              <a:t>吸入劑</a:t>
            </a:r>
            <a:endParaRPr lang="zh-TW" altLang="en-US" b="1" dirty="0"/>
          </a:p>
        </p:txBody>
      </p:sp>
    </p:spTree>
    <p:extLst>
      <p:ext uri="{BB962C8B-B14F-4D97-AF65-F5344CB8AC3E}">
        <p14:creationId xmlns:p14="http://schemas.microsoft.com/office/powerpoint/2010/main" val="31787341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330" t="27442" r="14818" b="24341"/>
          <a:stretch/>
        </p:blipFill>
        <p:spPr bwMode="auto">
          <a:xfrm>
            <a:off x="2771800" y="0"/>
            <a:ext cx="5957908" cy="330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802" t="25271" r="14709" b="63678"/>
          <a:stretch/>
        </p:blipFill>
        <p:spPr bwMode="auto">
          <a:xfrm>
            <a:off x="2775763" y="3308079"/>
            <a:ext cx="5957907" cy="757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802" t="43355" r="14709" b="37891"/>
          <a:stretch/>
        </p:blipFill>
        <p:spPr bwMode="auto">
          <a:xfrm>
            <a:off x="2771800" y="4033589"/>
            <a:ext cx="5957907" cy="128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802" t="66638" r="14709" b="10078"/>
          <a:stretch/>
        </p:blipFill>
        <p:spPr bwMode="auto">
          <a:xfrm>
            <a:off x="2778623" y="5261191"/>
            <a:ext cx="5957906" cy="1596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105" t="31318" r="35116" b="21706"/>
          <a:stretch/>
        </p:blipFill>
        <p:spPr bwMode="auto">
          <a:xfrm>
            <a:off x="179512" y="106812"/>
            <a:ext cx="2520280" cy="231407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540227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標題 1"/>
          <p:cNvSpPr txBox="1">
            <a:spLocks/>
          </p:cNvSpPr>
          <p:nvPr/>
        </p:nvSpPr>
        <p:spPr>
          <a:xfrm>
            <a:off x="457200" y="188640"/>
            <a:ext cx="8229600" cy="1584176"/>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3200" b="1" dirty="0" smtClean="0">
                <a:solidFill>
                  <a:srgbClr val="0000FF"/>
                </a:solidFill>
                <a:latin typeface="微軟正黑體" panose="020B0604030504040204" pitchFamily="34" charset="-120"/>
                <a:ea typeface="微軟正黑體" panose="020B0604030504040204" pitchFamily="34" charset="-120"/>
              </a:rPr>
              <a:t>抗流感抗病毒藥 </a:t>
            </a:r>
            <a:r>
              <a:rPr lang="en-US" altLang="zh-TW" sz="3200" b="1" dirty="0" smtClean="0">
                <a:solidFill>
                  <a:srgbClr val="0000FF"/>
                </a:solidFill>
                <a:latin typeface="微軟正黑體" panose="020B0604030504040204" pitchFamily="34" charset="-120"/>
                <a:ea typeface="微軟正黑體" panose="020B0604030504040204" pitchFamily="34" charset="-120"/>
              </a:rPr>
              <a:t>(Ⅱ)</a:t>
            </a:r>
            <a:r>
              <a:rPr lang="en-US" altLang="zh-TW" sz="3200" b="1" dirty="0" smtClean="0">
                <a:solidFill>
                  <a:schemeClr val="bg1">
                    <a:lumMod val="95000"/>
                  </a:schemeClr>
                </a:solidFill>
                <a:latin typeface="微軟正黑體" panose="020B0604030504040204" pitchFamily="34" charset="-120"/>
                <a:ea typeface="微軟正黑體" panose="020B0604030504040204" pitchFamily="34" charset="-120"/>
              </a:rPr>
              <a:t/>
            </a:r>
            <a:br>
              <a:rPr lang="en-US" altLang="zh-TW" sz="3200" b="1" dirty="0" smtClean="0">
                <a:solidFill>
                  <a:schemeClr val="bg1">
                    <a:lumMod val="95000"/>
                  </a:schemeClr>
                </a:solidFill>
                <a:latin typeface="微軟正黑體" panose="020B0604030504040204" pitchFamily="34" charset="-120"/>
                <a:ea typeface="微軟正黑體" panose="020B0604030504040204" pitchFamily="34" charset="-120"/>
              </a:rPr>
            </a:br>
            <a:r>
              <a:rPr lang="en-US" altLang="zh-TW" sz="3600" b="1" dirty="0" smtClean="0">
                <a:solidFill>
                  <a:srgbClr val="C00000"/>
                </a:solidFill>
                <a:latin typeface="微軟正黑體" panose="020B0604030504040204" pitchFamily="34" charset="-120"/>
                <a:ea typeface="微軟正黑體" panose="020B0604030504040204" pitchFamily="34" charset="-120"/>
              </a:rPr>
              <a:t>----</a:t>
            </a:r>
            <a:r>
              <a:rPr lang="zh-TW" altLang="en-US" sz="3600" b="1" dirty="0" smtClean="0">
                <a:solidFill>
                  <a:srgbClr val="C00000"/>
                </a:solidFill>
                <a:latin typeface="微軟正黑體" panose="020B0604030504040204" pitchFamily="34" charset="-120"/>
                <a:ea typeface="微軟正黑體" panose="020B0604030504040204" pitchFamily="34" charset="-120"/>
              </a:rPr>
              <a:t> </a:t>
            </a:r>
            <a:r>
              <a:rPr lang="zh-TW" altLang="en-US" sz="2800" b="1" dirty="0" smtClean="0">
                <a:solidFill>
                  <a:srgbClr val="C00000"/>
                </a:solidFill>
                <a:latin typeface="微軟正黑體" panose="020B0604030504040204" pitchFamily="34" charset="-120"/>
                <a:ea typeface="微軟正黑體" panose="020B0604030504040204" pitchFamily="34" charset="-120"/>
              </a:rPr>
              <a:t>選擇性神經胺酸脢抑制劑</a:t>
            </a:r>
            <a:r>
              <a:rPr lang="en-US" altLang="zh-TW" sz="2800" b="1" dirty="0" smtClean="0">
                <a:solidFill>
                  <a:srgbClr val="C00000"/>
                </a:solidFill>
                <a:latin typeface="微軟正黑體" panose="020B0604030504040204" pitchFamily="34" charset="-120"/>
                <a:ea typeface="微軟正黑體" panose="020B0604030504040204" pitchFamily="34" charset="-120"/>
              </a:rPr>
              <a:t/>
            </a:r>
            <a:br>
              <a:rPr lang="en-US" altLang="zh-TW" sz="2800" b="1" dirty="0" smtClean="0">
                <a:solidFill>
                  <a:srgbClr val="C00000"/>
                </a:solidFill>
                <a:latin typeface="微軟正黑體" panose="020B0604030504040204" pitchFamily="34" charset="-120"/>
                <a:ea typeface="微軟正黑體" panose="020B0604030504040204" pitchFamily="34" charset="-120"/>
              </a:rPr>
            </a:br>
            <a:r>
              <a:rPr lang="zh-TW" altLang="en-US" sz="2800" b="1" dirty="0" smtClean="0">
                <a:solidFill>
                  <a:srgbClr val="C00000"/>
                </a:solidFill>
                <a:latin typeface="微軟正黑體" panose="020B0604030504040204" pitchFamily="34" charset="-120"/>
                <a:ea typeface="微軟正黑體" panose="020B0604030504040204" pitchFamily="34" charset="-120"/>
              </a:rPr>
              <a:t> </a:t>
            </a:r>
            <a:r>
              <a:rPr lang="en-US" altLang="zh-TW" sz="2800" b="1" dirty="0" smtClean="0">
                <a:solidFill>
                  <a:srgbClr val="C00000"/>
                </a:solidFill>
                <a:latin typeface="微軟正黑體" panose="020B0604030504040204" pitchFamily="34" charset="-120"/>
                <a:ea typeface="微軟正黑體" panose="020B0604030504040204" pitchFamily="34" charset="-120"/>
              </a:rPr>
              <a:t>Selective Neuraminidase Inhibitors</a:t>
            </a:r>
            <a:endParaRPr lang="zh-TW" altLang="en-US" sz="2800" b="1" dirty="0">
              <a:solidFill>
                <a:srgbClr val="C00000"/>
              </a:solidFill>
              <a:latin typeface="微軟正黑體" panose="020B0604030504040204" pitchFamily="34" charset="-120"/>
              <a:ea typeface="微軟正黑體" panose="020B0604030504040204" pitchFamily="34" charset="-120"/>
            </a:endParaRPr>
          </a:p>
        </p:txBody>
      </p:sp>
      <p:graphicFrame>
        <p:nvGraphicFramePr>
          <p:cNvPr id="8" name="表格 7"/>
          <p:cNvGraphicFramePr>
            <a:graphicFrameLocks noGrp="1"/>
          </p:cNvGraphicFramePr>
          <p:nvPr>
            <p:extLst>
              <p:ext uri="{D42A27DB-BD31-4B8C-83A1-F6EECF244321}">
                <p14:modId xmlns:p14="http://schemas.microsoft.com/office/powerpoint/2010/main" val="2587240683"/>
              </p:ext>
            </p:extLst>
          </p:nvPr>
        </p:nvGraphicFramePr>
        <p:xfrm>
          <a:off x="395536" y="1805272"/>
          <a:ext cx="8424936" cy="5008104"/>
        </p:xfrm>
        <a:graphic>
          <a:graphicData uri="http://schemas.openxmlformats.org/drawingml/2006/table">
            <a:tbl>
              <a:tblPr firstRow="1" bandRow="1">
                <a:tableStyleId>{5C22544A-7EE6-4342-B048-85BDC9FD1C3A}</a:tableStyleId>
              </a:tblPr>
              <a:tblGrid>
                <a:gridCol w="1253297"/>
                <a:gridCol w="7171639"/>
              </a:tblGrid>
              <a:tr h="288032">
                <a:tc>
                  <a:txBody>
                    <a:bodyPr/>
                    <a:lstStyle/>
                    <a:p>
                      <a:r>
                        <a:rPr lang="zh-TW" altLang="en-US" sz="2200" dirty="0" smtClean="0">
                          <a:solidFill>
                            <a:schemeClr val="tx1"/>
                          </a:solidFill>
                          <a:latin typeface="微軟正黑體" panose="020B0604030504040204" pitchFamily="34" charset="-120"/>
                          <a:ea typeface="微軟正黑體" panose="020B0604030504040204" pitchFamily="34" charset="-120"/>
                        </a:rPr>
                        <a:t>藥名</a:t>
                      </a:r>
                      <a:endParaRPr lang="zh-TW" altLang="en-US" sz="2200" dirty="0">
                        <a:solidFill>
                          <a:schemeClr val="tx1"/>
                        </a:solidFill>
                        <a:latin typeface="微軟正黑體" panose="020B0604030504040204" pitchFamily="34" charset="-120"/>
                        <a:ea typeface="微軟正黑體" panose="020B0604030504040204" pitchFamily="34" charset="-120"/>
                      </a:endParaRPr>
                    </a:p>
                  </a:txBody>
                  <a:tcPr>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b="1" i="0" kern="1200" dirty="0" err="1" smtClean="0">
                          <a:solidFill>
                            <a:srgbClr val="0000FF"/>
                          </a:solidFill>
                          <a:effectLst/>
                          <a:latin typeface="微軟正黑體" panose="020B0604030504040204" pitchFamily="34" charset="-120"/>
                          <a:ea typeface="微軟正黑體" panose="020B0604030504040204" pitchFamily="34" charset="-120"/>
                          <a:cs typeface="+mn-cs"/>
                        </a:rPr>
                        <a:t>Peramivir</a:t>
                      </a:r>
                      <a:r>
                        <a:rPr lang="en-US" altLang="zh-TW" sz="2000" b="1" i="0" kern="1200" dirty="0" smtClean="0">
                          <a:solidFill>
                            <a:srgbClr val="0000FF"/>
                          </a:solidFill>
                          <a:effectLst/>
                          <a:latin typeface="微軟正黑體" panose="020B0604030504040204" pitchFamily="34" charset="-120"/>
                          <a:ea typeface="微軟正黑體" panose="020B0604030504040204" pitchFamily="34" charset="-120"/>
                          <a:cs typeface="+mn-cs"/>
                        </a:rPr>
                        <a:t> Hydrate (</a:t>
                      </a:r>
                      <a:r>
                        <a:rPr lang="en-US" altLang="zh-TW" sz="2000" b="1" i="0" kern="1200" dirty="0" err="1" smtClean="0">
                          <a:solidFill>
                            <a:srgbClr val="0000FF"/>
                          </a:solidFill>
                          <a:effectLst/>
                          <a:latin typeface="微軟正黑體" panose="020B0604030504040204" pitchFamily="34" charset="-120"/>
                          <a:ea typeface="微軟正黑體" panose="020B0604030504040204" pitchFamily="34" charset="-120"/>
                          <a:cs typeface="+mn-cs"/>
                        </a:rPr>
                        <a:t>Rapiacta</a:t>
                      </a:r>
                      <a:r>
                        <a:rPr lang="en-US" altLang="zh-TW" sz="2000" b="1" i="0" kern="1200" dirty="0" smtClean="0">
                          <a:solidFill>
                            <a:srgbClr val="0000FF"/>
                          </a:solidFill>
                          <a:effectLst/>
                          <a:latin typeface="微軟正黑體" panose="020B0604030504040204" pitchFamily="34" charset="-120"/>
                          <a:ea typeface="微軟正黑體" panose="020B0604030504040204" pitchFamily="34" charset="-120"/>
                          <a:cs typeface="+mn-cs"/>
                        </a:rPr>
                        <a:t>  </a:t>
                      </a:r>
                      <a:r>
                        <a:rPr lang="zh-TW" altLang="en-US" sz="2000" b="1" i="0" kern="1200" dirty="0" smtClean="0">
                          <a:solidFill>
                            <a:srgbClr val="0000FF"/>
                          </a:solidFill>
                          <a:effectLst/>
                          <a:latin typeface="微軟正黑體" panose="020B0604030504040204" pitchFamily="34" charset="-120"/>
                          <a:ea typeface="微軟正黑體" panose="020B0604030504040204" pitchFamily="34" charset="-120"/>
                          <a:cs typeface="+mn-cs"/>
                        </a:rPr>
                        <a:t>瑞貝塔 點滴靜脈注射液</a:t>
                      </a:r>
                      <a:r>
                        <a:rPr lang="en-US" altLang="zh-TW" sz="2000" b="1" i="0" kern="1200" dirty="0" smtClean="0">
                          <a:solidFill>
                            <a:srgbClr val="0000FF"/>
                          </a:solidFill>
                          <a:effectLst/>
                          <a:latin typeface="微軟正黑體" panose="020B0604030504040204" pitchFamily="34" charset="-120"/>
                          <a:ea typeface="微軟正黑體" panose="020B0604030504040204" pitchFamily="34" charset="-120"/>
                          <a:cs typeface="+mn-cs"/>
                        </a:rPr>
                        <a:t>)</a:t>
                      </a:r>
                    </a:p>
                  </a:txBody>
                  <a:tcPr>
                    <a:lnB w="12700" cap="flat" cmpd="sng" algn="ctr">
                      <a:solidFill>
                        <a:schemeClr val="tx1"/>
                      </a:solidFill>
                      <a:prstDash val="solid"/>
                      <a:round/>
                      <a:headEnd type="none" w="med" len="med"/>
                      <a:tailEnd type="none" w="med" len="med"/>
                    </a:lnB>
                    <a:solidFill>
                      <a:schemeClr val="accent6">
                        <a:lumMod val="40000"/>
                        <a:lumOff val="60000"/>
                      </a:schemeClr>
                    </a:solidFill>
                  </a:tcPr>
                </a:tc>
              </a:tr>
              <a:tr h="415071">
                <a:tc>
                  <a:txBody>
                    <a:bodyPr/>
                    <a:lstStyle/>
                    <a:p>
                      <a:r>
                        <a:rPr lang="zh-TW" altLang="en-US" sz="2200" dirty="0" smtClean="0">
                          <a:solidFill>
                            <a:schemeClr val="tx1"/>
                          </a:solidFill>
                          <a:latin typeface="微軟正黑體" panose="020B0604030504040204" pitchFamily="34" charset="-120"/>
                          <a:ea typeface="微軟正黑體" panose="020B0604030504040204" pitchFamily="34" charset="-120"/>
                        </a:rPr>
                        <a:t>廠牌</a:t>
                      </a:r>
                      <a:endParaRPr lang="zh-TW" altLang="en-US" sz="22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0" i="0" kern="1200" dirty="0" smtClean="0">
                          <a:solidFill>
                            <a:schemeClr val="tx1"/>
                          </a:solidFill>
                          <a:effectLst/>
                          <a:latin typeface="微軟正黑體" panose="020B0604030504040204" pitchFamily="34" charset="-120"/>
                          <a:ea typeface="微軟正黑體" panose="020B0604030504040204" pitchFamily="34" charset="-120"/>
                          <a:cs typeface="+mn-cs"/>
                        </a:rPr>
                        <a:t>鹽野義</a:t>
                      </a:r>
                      <a:endParaRPr lang="en-US" altLang="zh-TW" sz="1800" b="0" i="0" kern="12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48391">
                <a:tc>
                  <a:txBody>
                    <a:bodyPr/>
                    <a:lstStyle/>
                    <a:p>
                      <a:r>
                        <a:rPr lang="zh-TW" altLang="en-US" sz="2000" dirty="0" smtClean="0">
                          <a:latin typeface="微軟正黑體" panose="020B0604030504040204" pitchFamily="34" charset="-120"/>
                          <a:ea typeface="微軟正黑體" panose="020B0604030504040204" pitchFamily="34" charset="-120"/>
                        </a:rPr>
                        <a:t>劑量</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0" i="0" kern="1200" dirty="0" smtClean="0">
                          <a:solidFill>
                            <a:schemeClr val="tx1"/>
                          </a:solidFill>
                          <a:effectLst/>
                          <a:latin typeface="微軟正黑體" panose="020B0604030504040204" pitchFamily="34" charset="-120"/>
                          <a:ea typeface="微軟正黑體" panose="020B0604030504040204" pitchFamily="34" charset="-120"/>
                          <a:cs typeface="+mn-cs"/>
                        </a:rPr>
                        <a:t>300 mg/60 mL/bag</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4056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latin typeface="微軟正黑體" panose="020B0604030504040204" pitchFamily="34" charset="-120"/>
                          <a:ea typeface="微軟正黑體" panose="020B0604030504040204" pitchFamily="34" charset="-120"/>
                        </a:rPr>
                        <a:t>適應症</a:t>
                      </a:r>
                      <a:endParaRPr lang="zh-TW" altLang="en-US" sz="18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治療成人及一個月大以上兒童之 </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A </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型及 </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B </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型流感病毒急性感染。</a:t>
                      </a:r>
                      <a:endParaRPr lang="zh-TW" altLang="en-US" sz="1800" b="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70840">
                <a:tc>
                  <a:txBody>
                    <a:bodyPr/>
                    <a:lstStyle/>
                    <a:p>
                      <a:r>
                        <a:rPr lang="zh-TW" altLang="en-US" sz="2000" dirty="0" smtClean="0">
                          <a:latin typeface="微軟正黑體" panose="020B0604030504040204" pitchFamily="34" charset="-120"/>
                          <a:ea typeface="微軟正黑體" panose="020B0604030504040204" pitchFamily="34" charset="-120"/>
                        </a:rPr>
                        <a:t>用法用量</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indent="0">
                        <a:buFont typeface="Arial" panose="020B0604020202020204" pitchFamily="34" charset="0"/>
                        <a:buNone/>
                      </a:pP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18</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歲以上成人急性流感病患之建議劑量為單次投與</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300mg</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dirty="0" smtClean="0">
                          <a:latin typeface="微軟正黑體" panose="020B0604030504040204" pitchFamily="34" charset="-120"/>
                          <a:ea typeface="微軟正黑體" panose="020B0604030504040204" pitchFamily="34" charset="-120"/>
                        </a:rPr>
                        <a:t/>
                      </a:r>
                      <a:br>
                        <a:rPr lang="zh-TW" altLang="en-US" dirty="0" smtClean="0">
                          <a:latin typeface="微軟正黑體" panose="020B0604030504040204" pitchFamily="34" charset="-120"/>
                          <a:ea typeface="微軟正黑體" panose="020B0604030504040204" pitchFamily="34" charset="-120"/>
                        </a:rPr>
                      </a:b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腎功能不全劑量調整</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dirty="0" smtClean="0">
                          <a:latin typeface="微軟正黑體" panose="020B0604030504040204" pitchFamily="34" charset="-120"/>
                          <a:ea typeface="微軟正黑體" panose="020B0604030504040204" pitchFamily="34" charset="-120"/>
                        </a:rPr>
                        <a:t/>
                      </a:r>
                      <a:br>
                        <a:rPr lang="zh-TW" altLang="en-US" dirty="0" smtClean="0">
                          <a:latin typeface="微軟正黑體" panose="020B0604030504040204" pitchFamily="34" charset="-120"/>
                          <a:ea typeface="微軟正黑體" panose="020B0604030504040204" pitchFamily="34" charset="-120"/>
                        </a:rPr>
                      </a:br>
                      <a:r>
                        <a:rPr lang="en-US" altLang="zh-TW" sz="1400" b="0" i="0" u="sng" kern="1200" dirty="0" err="1" smtClean="0">
                          <a:solidFill>
                            <a:schemeClr val="dk1"/>
                          </a:solidFill>
                          <a:effectLst/>
                          <a:latin typeface="微軟正黑體" panose="020B0604030504040204" pitchFamily="34" charset="-120"/>
                          <a:ea typeface="微軟正黑體" panose="020B0604030504040204" pitchFamily="34" charset="-120"/>
                          <a:cs typeface="+mn-cs"/>
                        </a:rPr>
                        <a:t>CrCl</a:t>
                      </a:r>
                      <a:r>
                        <a:rPr lang="en-US" altLang="zh-TW" sz="1400" b="0" i="0" u="sng" kern="1200" dirty="0" smtClean="0">
                          <a:solidFill>
                            <a:schemeClr val="dk1"/>
                          </a:solidFill>
                          <a:effectLst/>
                          <a:latin typeface="微軟正黑體" panose="020B0604030504040204" pitchFamily="34" charset="-120"/>
                          <a:ea typeface="微軟正黑體" panose="020B0604030504040204" pitchFamily="34" charset="-120"/>
                          <a:cs typeface="+mn-cs"/>
                        </a:rPr>
                        <a:t> ≧50 mL/minute:</a:t>
                      </a:r>
                      <a:r>
                        <a:rPr lang="zh-TW" altLang="en-US" sz="1400" b="0" i="0" u="sng" kern="1200" dirty="0" smtClean="0">
                          <a:solidFill>
                            <a:schemeClr val="dk1"/>
                          </a:solidFill>
                          <a:effectLst/>
                          <a:latin typeface="微軟正黑體" panose="020B0604030504040204" pitchFamily="34" charset="-120"/>
                          <a:ea typeface="微軟正黑體" panose="020B0604030504040204" pitchFamily="34" charset="-120"/>
                          <a:cs typeface="+mn-cs"/>
                        </a:rPr>
                        <a:t>單次</a:t>
                      </a:r>
                      <a:r>
                        <a:rPr lang="en-US" altLang="zh-TW" sz="1400" b="0" i="0" u="sng" kern="1200" dirty="0" smtClean="0">
                          <a:solidFill>
                            <a:schemeClr val="dk1"/>
                          </a:solidFill>
                          <a:effectLst/>
                          <a:latin typeface="微軟正黑體" panose="020B0604030504040204" pitchFamily="34" charset="-120"/>
                          <a:ea typeface="微軟正黑體" panose="020B0604030504040204" pitchFamily="34" charset="-120"/>
                          <a:cs typeface="+mn-cs"/>
                        </a:rPr>
                        <a:t>300mg</a:t>
                      </a:r>
                      <a:r>
                        <a:rPr lang="zh-TW" altLang="en-US" sz="1400" b="0" i="0" kern="1200" dirty="0" smtClean="0">
                          <a:solidFill>
                            <a:schemeClr val="dk1"/>
                          </a:solidFill>
                          <a:effectLst/>
                          <a:latin typeface="微軟正黑體" panose="020B0604030504040204" pitchFamily="34" charset="-120"/>
                          <a:ea typeface="微軟正黑體" panose="020B0604030504040204" pitchFamily="34" charset="-120"/>
                          <a:cs typeface="+mn-cs"/>
                        </a:rPr>
                        <a:t>                  </a:t>
                      </a:r>
                      <a:r>
                        <a:rPr lang="en-US" altLang="zh-TW" sz="1400" b="0" i="0" u="sng" kern="1200" dirty="0" err="1" smtClean="0">
                          <a:solidFill>
                            <a:schemeClr val="dk1"/>
                          </a:solidFill>
                          <a:effectLst/>
                          <a:latin typeface="微軟正黑體" panose="020B0604030504040204" pitchFamily="34" charset="-120"/>
                          <a:ea typeface="微軟正黑體" panose="020B0604030504040204" pitchFamily="34" charset="-120"/>
                          <a:cs typeface="+mn-cs"/>
                        </a:rPr>
                        <a:t>CrCl</a:t>
                      </a:r>
                      <a:r>
                        <a:rPr lang="en-US" altLang="zh-TW" sz="1400" b="0" i="0" u="sng" kern="1200" dirty="0" smtClean="0">
                          <a:solidFill>
                            <a:schemeClr val="dk1"/>
                          </a:solidFill>
                          <a:effectLst/>
                          <a:latin typeface="微軟正黑體" panose="020B0604030504040204" pitchFamily="34" charset="-120"/>
                          <a:ea typeface="微軟正黑體" panose="020B0604030504040204" pitchFamily="34" charset="-120"/>
                          <a:cs typeface="+mn-cs"/>
                        </a:rPr>
                        <a:t> 30~49 mL/minute:</a:t>
                      </a:r>
                      <a:r>
                        <a:rPr lang="zh-TW" altLang="en-US" sz="1400" b="0" i="0" u="sng" kern="1200" dirty="0" smtClean="0">
                          <a:solidFill>
                            <a:schemeClr val="dk1"/>
                          </a:solidFill>
                          <a:effectLst/>
                          <a:latin typeface="微軟正黑體" panose="020B0604030504040204" pitchFamily="34" charset="-120"/>
                          <a:ea typeface="微軟正黑體" panose="020B0604030504040204" pitchFamily="34" charset="-120"/>
                          <a:cs typeface="+mn-cs"/>
                        </a:rPr>
                        <a:t>單次</a:t>
                      </a:r>
                      <a:r>
                        <a:rPr lang="en-US" altLang="zh-TW" sz="1400" b="0" i="0" u="sng" kern="1200" dirty="0" smtClean="0">
                          <a:solidFill>
                            <a:schemeClr val="dk1"/>
                          </a:solidFill>
                          <a:effectLst/>
                          <a:latin typeface="微軟正黑體" panose="020B0604030504040204" pitchFamily="34" charset="-120"/>
                          <a:ea typeface="微軟正黑體" panose="020B0604030504040204" pitchFamily="34" charset="-120"/>
                          <a:cs typeface="+mn-cs"/>
                        </a:rPr>
                        <a:t>100mg</a:t>
                      </a:r>
                      <a:r>
                        <a:rPr lang="zh-TW" altLang="en-US" sz="1400" u="sng" dirty="0" smtClean="0">
                          <a:latin typeface="微軟正黑體" panose="020B0604030504040204" pitchFamily="34" charset="-120"/>
                          <a:ea typeface="微軟正黑體" panose="020B0604030504040204" pitchFamily="34" charset="-120"/>
                        </a:rPr>
                        <a:t/>
                      </a:r>
                      <a:br>
                        <a:rPr lang="zh-TW" altLang="en-US" sz="1400" u="sng" dirty="0" smtClean="0">
                          <a:latin typeface="微軟正黑體" panose="020B0604030504040204" pitchFamily="34" charset="-120"/>
                          <a:ea typeface="微軟正黑體" panose="020B0604030504040204" pitchFamily="34" charset="-120"/>
                        </a:rPr>
                      </a:br>
                      <a:r>
                        <a:rPr lang="en-US" altLang="zh-TW" sz="1400" b="0" i="0" u="sng" kern="1200" dirty="0" err="1" smtClean="0">
                          <a:solidFill>
                            <a:schemeClr val="dk1"/>
                          </a:solidFill>
                          <a:effectLst/>
                          <a:latin typeface="微軟正黑體" panose="020B0604030504040204" pitchFamily="34" charset="-120"/>
                          <a:ea typeface="微軟正黑體" panose="020B0604030504040204" pitchFamily="34" charset="-120"/>
                          <a:cs typeface="+mn-cs"/>
                        </a:rPr>
                        <a:t>CrCl</a:t>
                      </a:r>
                      <a:r>
                        <a:rPr lang="en-US" altLang="zh-TW" sz="1400" b="0" i="0" u="sng" kern="1200" dirty="0" smtClean="0">
                          <a:solidFill>
                            <a:schemeClr val="dk1"/>
                          </a:solidFill>
                          <a:effectLst/>
                          <a:latin typeface="微軟正黑體" panose="020B0604030504040204" pitchFamily="34" charset="-120"/>
                          <a:ea typeface="微軟正黑體" panose="020B0604030504040204" pitchFamily="34" charset="-120"/>
                          <a:cs typeface="+mn-cs"/>
                        </a:rPr>
                        <a:t> 10~29 mL/minute:</a:t>
                      </a:r>
                      <a:r>
                        <a:rPr lang="zh-TW" altLang="en-US" sz="1400" b="0" i="0" u="sng" kern="1200" dirty="0" smtClean="0">
                          <a:solidFill>
                            <a:schemeClr val="dk1"/>
                          </a:solidFill>
                          <a:effectLst/>
                          <a:latin typeface="微軟正黑體" panose="020B0604030504040204" pitchFamily="34" charset="-120"/>
                          <a:ea typeface="微軟正黑體" panose="020B0604030504040204" pitchFamily="34" charset="-120"/>
                          <a:cs typeface="+mn-cs"/>
                        </a:rPr>
                        <a:t>單次</a:t>
                      </a:r>
                      <a:r>
                        <a:rPr lang="en-US" altLang="zh-TW" sz="1400" b="0" i="0" u="sng" kern="1200" dirty="0" smtClean="0">
                          <a:solidFill>
                            <a:schemeClr val="dk1"/>
                          </a:solidFill>
                          <a:effectLst/>
                          <a:latin typeface="微軟正黑體" panose="020B0604030504040204" pitchFamily="34" charset="-120"/>
                          <a:ea typeface="微軟正黑體" panose="020B0604030504040204" pitchFamily="34" charset="-120"/>
                          <a:cs typeface="+mn-cs"/>
                        </a:rPr>
                        <a:t>50mg</a:t>
                      </a:r>
                      <a:r>
                        <a:rPr lang="zh-TW" altLang="en-US" sz="1400" b="0" i="0" kern="1200" dirty="0" smtClean="0">
                          <a:solidFill>
                            <a:schemeClr val="dk1"/>
                          </a:solidFill>
                          <a:effectLst/>
                          <a:latin typeface="微軟正黑體" panose="020B0604030504040204" pitchFamily="34" charset="-120"/>
                          <a:ea typeface="微軟正黑體" panose="020B0604030504040204" pitchFamily="34" charset="-120"/>
                          <a:cs typeface="+mn-cs"/>
                        </a:rPr>
                        <a:t>               </a:t>
                      </a:r>
                      <a:r>
                        <a:rPr lang="en-US" altLang="zh-TW" sz="1400" b="0" i="0" u="sng" kern="1200" dirty="0" err="1" smtClean="0">
                          <a:solidFill>
                            <a:schemeClr val="dk1"/>
                          </a:solidFill>
                          <a:effectLst/>
                          <a:latin typeface="微軟正黑體" panose="020B0604030504040204" pitchFamily="34" charset="-120"/>
                          <a:ea typeface="微軟正黑體" panose="020B0604030504040204" pitchFamily="34" charset="-120"/>
                          <a:cs typeface="+mn-cs"/>
                        </a:rPr>
                        <a:t>CrCl</a:t>
                      </a:r>
                      <a:r>
                        <a:rPr lang="en-US" altLang="zh-TW" sz="1400" b="0" i="0" u="sng" kern="1200" dirty="0" smtClean="0">
                          <a:solidFill>
                            <a:schemeClr val="dk1"/>
                          </a:solidFill>
                          <a:effectLst/>
                          <a:latin typeface="微軟正黑體" panose="020B0604030504040204" pitchFamily="34" charset="-120"/>
                          <a:ea typeface="微軟正黑體" panose="020B0604030504040204" pitchFamily="34" charset="-120"/>
                          <a:cs typeface="+mn-cs"/>
                        </a:rPr>
                        <a:t> &lt;10</a:t>
                      </a:r>
                      <a:r>
                        <a:rPr lang="zh-TW" altLang="en-US" sz="1400" b="0" i="0" u="sng" kern="1200" dirty="0" smtClean="0">
                          <a:solidFill>
                            <a:schemeClr val="dk1"/>
                          </a:solidFill>
                          <a:effectLst/>
                          <a:latin typeface="微軟正黑體" panose="020B0604030504040204" pitchFamily="34" charset="-120"/>
                          <a:ea typeface="微軟正黑體" panose="020B0604030504040204" pitchFamily="34" charset="-120"/>
                          <a:cs typeface="+mn-cs"/>
                        </a:rPr>
                        <a:t>及血液透析：應審慎調整投與量。</a:t>
                      </a:r>
                      <a:endParaRPr lang="zh-TW" altLang="en-US" sz="1400" u="sng" dirty="0">
                        <a:solidFill>
                          <a:srgbClr val="FF0000"/>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04896">
                <a:tc>
                  <a:txBody>
                    <a:bodyPr/>
                    <a:lstStyle/>
                    <a:p>
                      <a:r>
                        <a:rPr lang="zh-TW" altLang="en-US" sz="2000" dirty="0" smtClean="0">
                          <a:latin typeface="微軟正黑體" panose="020B0604030504040204" pitchFamily="34" charset="-120"/>
                          <a:ea typeface="微軟正黑體" panose="020B0604030504040204" pitchFamily="34" charset="-120"/>
                        </a:rPr>
                        <a:t>懷孕分級</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indent="0">
                        <a:buFont typeface="Arial" panose="020B0604020202020204" pitchFamily="34" charset="0"/>
                        <a:buNone/>
                      </a:pPr>
                      <a:r>
                        <a:rPr lang="en-US" altLang="zh-TW" sz="2000" dirty="0" smtClean="0">
                          <a:solidFill>
                            <a:schemeClr val="accent6">
                              <a:lumMod val="50000"/>
                            </a:schemeClr>
                          </a:solidFill>
                          <a:latin typeface="微軟正黑體" panose="020B0604030504040204" pitchFamily="34" charset="-120"/>
                          <a:ea typeface="微軟正黑體" panose="020B0604030504040204" pitchFamily="34" charset="-120"/>
                        </a:rPr>
                        <a:t>C</a:t>
                      </a:r>
                      <a:r>
                        <a:rPr lang="zh-TW" altLang="en-US" sz="2000" dirty="0" smtClean="0">
                          <a:solidFill>
                            <a:schemeClr val="accent6">
                              <a:lumMod val="50000"/>
                            </a:schemeClr>
                          </a:solidFill>
                          <a:latin typeface="微軟正黑體" panose="020B0604030504040204" pitchFamily="34" charset="-120"/>
                          <a:ea typeface="微軟正黑體" panose="020B0604030504040204" pitchFamily="34" charset="-120"/>
                        </a:rPr>
                        <a:t> ；</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應避免親自哺餵母乳。</a:t>
                      </a:r>
                      <a:endParaRPr lang="zh-TW" altLang="en-US" sz="2000" dirty="0">
                        <a:solidFill>
                          <a:schemeClr val="accent6">
                            <a:lumMod val="50000"/>
                          </a:schemeClr>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38040">
                <a:tc>
                  <a:txBody>
                    <a:bodyPr/>
                    <a:lstStyle/>
                    <a:p>
                      <a:r>
                        <a:rPr lang="zh-TW" altLang="en-US" sz="2000" dirty="0" smtClean="0">
                          <a:latin typeface="微軟正黑體" panose="020B0604030504040204" pitchFamily="34" charset="-120"/>
                          <a:ea typeface="微軟正黑體" panose="020B0604030504040204" pitchFamily="34" charset="-120"/>
                        </a:rPr>
                        <a:t>副作用</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腹瀉、噁心、嘔吐、肝指數上升、嗜中性白血球減少、蛋白尿。</a:t>
                      </a:r>
                      <a:endParaRPr lang="zh-TW" altLang="en-US" sz="20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70840">
                <a:tc>
                  <a:txBody>
                    <a:bodyPr/>
                    <a:lstStyle/>
                    <a:p>
                      <a:r>
                        <a:rPr lang="zh-TW" altLang="en-US" sz="2000" dirty="0" smtClean="0">
                          <a:latin typeface="微軟正黑體" panose="020B0604030504040204" pitchFamily="34" charset="-120"/>
                          <a:ea typeface="微軟正黑體" panose="020B0604030504040204" pitchFamily="34" charset="-120"/>
                        </a:rPr>
                        <a:t>注意事項</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1. </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監測</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Baseline BUN and serum creatinine, abnormal behavior, rash after administration.</a:t>
                      </a:r>
                      <a:r>
                        <a:rPr lang="en-US" altLang="zh-TW" sz="2000" dirty="0" smtClean="0">
                          <a:latin typeface="微軟正黑體" panose="020B0604030504040204" pitchFamily="34" charset="-120"/>
                          <a:ea typeface="微軟正黑體" panose="020B0604030504040204" pitchFamily="34" charset="-120"/>
                        </a:rPr>
                        <a:t/>
                      </a:r>
                      <a:br>
                        <a:rPr lang="en-US" altLang="zh-TW" sz="2000" dirty="0" smtClean="0">
                          <a:latin typeface="微軟正黑體" panose="020B0604030504040204" pitchFamily="34" charset="-120"/>
                          <a:ea typeface="微軟正黑體" panose="020B0604030504040204" pitchFamily="34" charset="-120"/>
                        </a:rPr>
                      </a:b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2.</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輸注時間</a:t>
                      </a:r>
                      <a:r>
                        <a:rPr lang="zh-TW" altLang="en-US" sz="1800" b="0" i="0" kern="1200" dirty="0" smtClean="0">
                          <a:solidFill>
                            <a:srgbClr val="FF0000"/>
                          </a:solidFill>
                          <a:effectLst/>
                          <a:latin typeface="微軟正黑體" panose="020B0604030504040204" pitchFamily="34" charset="-120"/>
                          <a:ea typeface="微軟正黑體" panose="020B0604030504040204" pitchFamily="34" charset="-120"/>
                          <a:cs typeface="+mn-cs"/>
                        </a:rPr>
                        <a:t>請勿低於</a:t>
                      </a:r>
                      <a:r>
                        <a:rPr lang="en-US" altLang="zh-TW" sz="1800" b="0" i="0" kern="1200" dirty="0" smtClean="0">
                          <a:solidFill>
                            <a:srgbClr val="FF0000"/>
                          </a:solidFill>
                          <a:effectLst/>
                          <a:latin typeface="微軟正黑體" panose="020B0604030504040204" pitchFamily="34" charset="-120"/>
                          <a:ea typeface="微軟正黑體" panose="020B0604030504040204" pitchFamily="34" charset="-120"/>
                          <a:cs typeface="+mn-cs"/>
                        </a:rPr>
                        <a:t>15</a:t>
                      </a:r>
                      <a:r>
                        <a:rPr lang="zh-TW" altLang="en-US" sz="1800" b="0" i="0" kern="1200" dirty="0" smtClean="0">
                          <a:solidFill>
                            <a:srgbClr val="FF0000"/>
                          </a:solidFill>
                          <a:effectLst/>
                          <a:latin typeface="微軟正黑體" panose="020B0604030504040204" pitchFamily="34" charset="-120"/>
                          <a:ea typeface="微軟正黑體" panose="020B0604030504040204" pitchFamily="34" charset="-120"/>
                          <a:cs typeface="+mn-cs"/>
                        </a:rPr>
                        <a:t>分鐘</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，並請觀察</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15</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分鐘。</a:t>
                      </a:r>
                      <a:r>
                        <a:rPr lang="zh-TW" altLang="en-US" sz="2000" dirty="0" smtClean="0">
                          <a:latin typeface="微軟正黑體" panose="020B0604030504040204" pitchFamily="34" charset="-120"/>
                          <a:ea typeface="微軟正黑體" panose="020B0604030504040204" pitchFamily="34" charset="-120"/>
                        </a:rPr>
                        <a:t/>
                      </a:r>
                      <a:br>
                        <a:rPr lang="zh-TW" altLang="en-US" sz="2000" dirty="0" smtClean="0">
                          <a:latin typeface="微軟正黑體" panose="020B0604030504040204" pitchFamily="34" charset="-120"/>
                          <a:ea typeface="微軟正黑體" panose="020B0604030504040204" pitchFamily="34" charset="-120"/>
                        </a:rPr>
                      </a:b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3.</a:t>
                      </a:r>
                      <a:r>
                        <a:rPr lang="zh-TW" altLang="en-US" sz="1800" b="0" i="0" kern="1200" dirty="0" smtClean="0">
                          <a:solidFill>
                            <a:schemeClr val="dk1"/>
                          </a:solidFill>
                          <a:effectLst/>
                          <a:latin typeface="微軟正黑體" panose="020B0604030504040204" pitchFamily="34" charset="-120"/>
                          <a:ea typeface="微軟正黑體" panose="020B0604030504040204" pitchFamily="34" charset="-120"/>
                          <a:cs typeface="+mn-cs"/>
                        </a:rPr>
                        <a:t>心血管功能障礙病人須注意增加鈉負荷</a:t>
                      </a:r>
                      <a:r>
                        <a:rPr lang="en-US" altLang="zh-TW" sz="1800" b="0" i="0" kern="1200" dirty="0" smtClean="0">
                          <a:solidFill>
                            <a:schemeClr val="dk1"/>
                          </a:solidFill>
                          <a:effectLst/>
                          <a:latin typeface="微軟正黑體" panose="020B0604030504040204" pitchFamily="34" charset="-120"/>
                          <a:ea typeface="微軟正黑體" panose="020B0604030504040204" pitchFamily="34" charset="-120"/>
                          <a:cs typeface="+mn-cs"/>
                        </a:rPr>
                        <a:t>(Na=9.23*23=212 mg/bag)</a:t>
                      </a:r>
                      <a:r>
                        <a:rPr lang="en-US" altLang="zh-TW" sz="2000" dirty="0" smtClean="0">
                          <a:latin typeface="微軟正黑體" panose="020B0604030504040204" pitchFamily="34" charset="-120"/>
                          <a:ea typeface="微軟正黑體" panose="020B0604030504040204" pitchFamily="34" charset="-120"/>
                        </a:rPr>
                        <a:t/>
                      </a:r>
                      <a:br>
                        <a:rPr lang="en-US" altLang="zh-TW" sz="2000" dirty="0" smtClean="0">
                          <a:latin typeface="微軟正黑體" panose="020B0604030504040204" pitchFamily="34" charset="-120"/>
                          <a:ea typeface="微軟正黑體" panose="020B0604030504040204" pitchFamily="34" charset="-120"/>
                        </a:rPr>
                      </a:br>
                      <a:endParaRPr lang="zh-TW" altLang="en-US" sz="20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470" t="36583" r="26757" b="25898"/>
          <a:stretch/>
        </p:blipFill>
        <p:spPr bwMode="auto">
          <a:xfrm>
            <a:off x="7452320" y="188639"/>
            <a:ext cx="915572" cy="1641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07113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itchFamily="34" charset="0"/>
                <a:ea typeface="標楷體" pitchFamily="65" charset="-120"/>
              </a:defRPr>
            </a:lvl1pPr>
            <a:lvl2pPr marL="742950" indent="-285750">
              <a:defRPr kumimoji="1" sz="2000">
                <a:solidFill>
                  <a:schemeClr val="tx1"/>
                </a:solidFill>
                <a:latin typeface="Arial" pitchFamily="34" charset="0"/>
                <a:ea typeface="標楷體" pitchFamily="65" charset="-120"/>
              </a:defRPr>
            </a:lvl2pPr>
            <a:lvl3pPr marL="1143000" indent="-228600">
              <a:defRPr kumimoji="1" sz="2000">
                <a:solidFill>
                  <a:schemeClr val="tx1"/>
                </a:solidFill>
                <a:latin typeface="Arial" pitchFamily="34" charset="0"/>
                <a:ea typeface="標楷體" pitchFamily="65" charset="-120"/>
              </a:defRPr>
            </a:lvl3pPr>
            <a:lvl4pPr marL="1600200" indent="-228600">
              <a:defRPr kumimoji="1" sz="2000">
                <a:solidFill>
                  <a:schemeClr val="tx1"/>
                </a:solidFill>
                <a:latin typeface="Arial" pitchFamily="34" charset="0"/>
                <a:ea typeface="標楷體" pitchFamily="65" charset="-120"/>
              </a:defRPr>
            </a:lvl4pPr>
            <a:lvl5pPr marL="2057400" indent="-228600">
              <a:defRPr kumimoji="1" sz="20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sz="20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sz="20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sz="20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sz="2000">
                <a:solidFill>
                  <a:schemeClr val="tx1"/>
                </a:solidFill>
                <a:latin typeface="Arial" pitchFamily="34" charset="0"/>
                <a:ea typeface="標楷體" pitchFamily="65" charset="-120"/>
              </a:defRPr>
            </a:lvl9pPr>
          </a:lstStyle>
          <a:p>
            <a:fld id="{D52D74AE-49A5-42F7-A586-985C0E97366E}" type="slidenum">
              <a:rPr lang="en-US" altLang="zh-TW" sz="1400" smtClean="0"/>
              <a:pPr/>
              <a:t>37</a:t>
            </a:fld>
            <a:endParaRPr lang="en-US" altLang="zh-TW" sz="1400" smtClean="0"/>
          </a:p>
        </p:txBody>
      </p:sp>
      <p:pic>
        <p:nvPicPr>
          <p:cNvPr id="901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9587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647457838"/>
              </p:ext>
            </p:extLst>
          </p:nvPr>
        </p:nvGraphicFramePr>
        <p:xfrm>
          <a:off x="156872" y="1988840"/>
          <a:ext cx="8706927" cy="3600401"/>
        </p:xfrm>
        <a:graphic>
          <a:graphicData uri="http://schemas.openxmlformats.org/drawingml/2006/table">
            <a:tbl>
              <a:tblPr firstRow="1" bandRow="1">
                <a:tableStyleId>{5C22544A-7EE6-4342-B048-85BDC9FD1C3A}</a:tableStyleId>
              </a:tblPr>
              <a:tblGrid>
                <a:gridCol w="1046763"/>
                <a:gridCol w="2677904"/>
                <a:gridCol w="2417655"/>
                <a:gridCol w="2564605"/>
              </a:tblGrid>
              <a:tr h="836457">
                <a:tc>
                  <a:txBody>
                    <a:bodyPr/>
                    <a:lstStyle/>
                    <a:p>
                      <a:r>
                        <a:rPr lang="zh-TW" altLang="en-US" sz="2000" b="1" dirty="0" smtClean="0">
                          <a:solidFill>
                            <a:schemeClr val="tx1"/>
                          </a:solidFill>
                          <a:latin typeface="微軟正黑體" panose="020B0604030504040204" pitchFamily="34" charset="-120"/>
                          <a:ea typeface="微軟正黑體" panose="020B0604030504040204" pitchFamily="34" charset="-120"/>
                        </a:rPr>
                        <a:t>藥名</a:t>
                      </a:r>
                      <a:endParaRPr lang="zh-TW" altLang="en-US" sz="2000"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altLang="zh-TW" sz="2000" b="1" smtClean="0">
                          <a:solidFill>
                            <a:srgbClr val="0000FF"/>
                          </a:solidFill>
                          <a:latin typeface="微軟正黑體" panose="020B0604030504040204" pitchFamily="34" charset="-120"/>
                          <a:ea typeface="微軟正黑體" panose="020B0604030504040204" pitchFamily="34" charset="-120"/>
                        </a:rPr>
                        <a:t>Oseltamivir</a:t>
                      </a:r>
                    </a:p>
                    <a:p>
                      <a:r>
                        <a:rPr lang="en-US" altLang="zh-TW" sz="2000" b="1" smtClean="0">
                          <a:solidFill>
                            <a:srgbClr val="0000FF"/>
                          </a:solidFill>
                          <a:latin typeface="微軟正黑體" panose="020B0604030504040204" pitchFamily="34" charset="-120"/>
                          <a:ea typeface="微軟正黑體" panose="020B0604030504040204" pitchFamily="34" charset="-120"/>
                        </a:rPr>
                        <a:t>(</a:t>
                      </a:r>
                      <a:r>
                        <a:rPr lang="en-US" altLang="zh-TW" sz="2000" b="1" dirty="0" smtClean="0">
                          <a:solidFill>
                            <a:srgbClr val="0000FF"/>
                          </a:solidFill>
                          <a:latin typeface="微軟正黑體" panose="020B0604030504040204" pitchFamily="34" charset="-120"/>
                          <a:ea typeface="微軟正黑體" panose="020B0604030504040204" pitchFamily="34" charset="-120"/>
                        </a:rPr>
                        <a:t>Tamiflu </a:t>
                      </a:r>
                      <a:r>
                        <a:rPr lang="zh-TW" altLang="en-US" sz="2000" b="1" dirty="0" smtClean="0">
                          <a:solidFill>
                            <a:srgbClr val="0000FF"/>
                          </a:solidFill>
                          <a:latin typeface="微軟正黑體" panose="020B0604030504040204" pitchFamily="34" charset="-120"/>
                          <a:ea typeface="微軟正黑體" panose="020B0604030504040204" pitchFamily="34" charset="-120"/>
                        </a:rPr>
                        <a:t>克</a:t>
                      </a:r>
                      <a:r>
                        <a:rPr lang="zh-TW" altLang="en-US" sz="2000" b="1" smtClean="0">
                          <a:solidFill>
                            <a:srgbClr val="0000FF"/>
                          </a:solidFill>
                          <a:latin typeface="微軟正黑體" panose="020B0604030504040204" pitchFamily="34" charset="-120"/>
                          <a:ea typeface="微軟正黑體" panose="020B0604030504040204" pitchFamily="34" charset="-120"/>
                        </a:rPr>
                        <a:t>流感</a:t>
                      </a:r>
                      <a:r>
                        <a:rPr lang="en-US" altLang="zh-TW" sz="2000" b="1" smtClean="0">
                          <a:solidFill>
                            <a:srgbClr val="0000FF"/>
                          </a:solidFill>
                          <a:latin typeface="微軟正黑體" panose="020B0604030504040204" pitchFamily="34" charset="-120"/>
                          <a:ea typeface="微軟正黑體" panose="020B0604030504040204" pitchFamily="34" charset="-120"/>
                        </a:rPr>
                        <a:t>)</a:t>
                      </a:r>
                      <a:endParaRPr lang="zh-TW" altLang="en-US" sz="2000" b="1" dirty="0">
                        <a:solidFill>
                          <a:srgbClr val="0000FF"/>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altLang="zh-TW" sz="2000" b="1" dirty="0" err="1" smtClean="0">
                          <a:solidFill>
                            <a:srgbClr val="0000FF"/>
                          </a:solidFill>
                          <a:latin typeface="微軟正黑體" panose="020B0604030504040204" pitchFamily="34" charset="-120"/>
                          <a:ea typeface="微軟正黑體" panose="020B0604030504040204" pitchFamily="34" charset="-120"/>
                        </a:rPr>
                        <a:t>Zanamivir</a:t>
                      </a:r>
                      <a:endParaRPr lang="en-US" altLang="zh-TW" sz="2000" b="1" dirty="0" smtClean="0">
                        <a:solidFill>
                          <a:srgbClr val="0000FF"/>
                        </a:solidFill>
                        <a:latin typeface="微軟正黑體" panose="020B0604030504040204" pitchFamily="34" charset="-120"/>
                        <a:ea typeface="微軟正黑體" panose="020B0604030504040204" pitchFamily="34" charset="-120"/>
                      </a:endParaRPr>
                    </a:p>
                    <a:p>
                      <a:r>
                        <a:rPr lang="en-US" altLang="zh-TW" sz="2000" b="1" dirty="0" smtClean="0">
                          <a:solidFill>
                            <a:srgbClr val="0000FF"/>
                          </a:solidFill>
                          <a:latin typeface="微軟正黑體" panose="020B0604030504040204" pitchFamily="34" charset="-120"/>
                          <a:ea typeface="微軟正黑體" panose="020B0604030504040204" pitchFamily="34" charset="-120"/>
                        </a:rPr>
                        <a:t>(Relenza</a:t>
                      </a:r>
                      <a:r>
                        <a:rPr lang="zh-TW" altLang="en-US" sz="2000" b="1" dirty="0" smtClean="0">
                          <a:solidFill>
                            <a:srgbClr val="0000FF"/>
                          </a:solidFill>
                          <a:latin typeface="微軟正黑體" panose="020B0604030504040204" pitchFamily="34" charset="-120"/>
                          <a:ea typeface="微軟正黑體" panose="020B0604030504040204" pitchFamily="34" charset="-120"/>
                        </a:rPr>
                        <a:t>瑞樂沙</a:t>
                      </a:r>
                      <a:r>
                        <a:rPr lang="en-US" altLang="zh-TW" sz="2000" b="1" dirty="0" smtClean="0">
                          <a:solidFill>
                            <a:srgbClr val="0000FF"/>
                          </a:solidFill>
                          <a:latin typeface="微軟正黑體" panose="020B0604030504040204" pitchFamily="34" charset="-120"/>
                          <a:ea typeface="微軟正黑體" panose="020B0604030504040204" pitchFamily="34" charset="-120"/>
                        </a:rPr>
                        <a:t>)</a:t>
                      </a:r>
                      <a:endParaRPr lang="zh-TW" altLang="en-US" sz="2000" b="1" dirty="0">
                        <a:solidFill>
                          <a:srgbClr val="0000FF"/>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altLang="zh-TW" sz="2000" b="1" dirty="0" err="1" smtClean="0">
                          <a:solidFill>
                            <a:srgbClr val="0000FF"/>
                          </a:solidFill>
                        </a:rPr>
                        <a:t>Peramivir</a:t>
                      </a:r>
                      <a:endParaRPr lang="en-US" altLang="zh-TW" sz="2000" b="1" dirty="0" smtClean="0">
                        <a:solidFill>
                          <a:srgbClr val="0000FF"/>
                        </a:solidFill>
                      </a:endParaRPr>
                    </a:p>
                    <a:p>
                      <a:r>
                        <a:rPr lang="en-US" altLang="zh-TW" sz="2000" b="1" dirty="0" smtClean="0">
                          <a:solidFill>
                            <a:srgbClr val="0000FF"/>
                          </a:solidFill>
                        </a:rPr>
                        <a:t> (</a:t>
                      </a:r>
                      <a:r>
                        <a:rPr lang="en-US" altLang="zh-TW" sz="2000" b="1" dirty="0" err="1" smtClean="0">
                          <a:solidFill>
                            <a:srgbClr val="0000FF"/>
                          </a:solidFill>
                        </a:rPr>
                        <a:t>Rapiacta</a:t>
                      </a:r>
                      <a:r>
                        <a:rPr lang="en-US" altLang="zh-TW" sz="2000" b="1" dirty="0" smtClean="0">
                          <a:solidFill>
                            <a:srgbClr val="0000FF"/>
                          </a:solidFill>
                        </a:rPr>
                        <a:t> </a:t>
                      </a:r>
                      <a:r>
                        <a:rPr lang="zh-TW" altLang="en-US" sz="2000" b="1" dirty="0" smtClean="0">
                          <a:solidFill>
                            <a:srgbClr val="0000FF"/>
                          </a:solidFill>
                          <a:latin typeface="微軟正黑體" panose="020B0604030504040204" pitchFamily="34" charset="-120"/>
                          <a:ea typeface="微軟正黑體" panose="020B0604030504040204" pitchFamily="34" charset="-120"/>
                        </a:rPr>
                        <a:t>瑞貝塔</a:t>
                      </a:r>
                      <a:r>
                        <a:rPr lang="en-US" altLang="zh-TW" sz="2000" b="1" dirty="0" smtClean="0">
                          <a:solidFill>
                            <a:srgbClr val="0000FF"/>
                          </a:solidFill>
                          <a:latin typeface="微軟正黑體" panose="020B0604030504040204" pitchFamily="34" charset="-120"/>
                          <a:ea typeface="微軟正黑體" panose="020B0604030504040204" pitchFamily="34" charset="-120"/>
                        </a:rPr>
                        <a:t>)</a:t>
                      </a:r>
                      <a:r>
                        <a:rPr lang="en-US" altLang="zh-TW" sz="2000" b="1" dirty="0" smtClean="0">
                          <a:solidFill>
                            <a:srgbClr val="0000FF"/>
                          </a:solidFill>
                        </a:rPr>
                        <a:t> </a:t>
                      </a:r>
                      <a:endParaRPr lang="zh-TW" altLang="en-US" sz="2000" b="1" dirty="0">
                        <a:solidFill>
                          <a:srgbClr val="0000FF"/>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2291164">
                <a:tc>
                  <a:txBody>
                    <a:bodyPr/>
                    <a:lstStyle/>
                    <a:p>
                      <a:r>
                        <a:rPr lang="zh-TW" altLang="en-US" sz="2000" b="1" dirty="0" smtClean="0">
                          <a:solidFill>
                            <a:schemeClr val="tx1"/>
                          </a:solidFill>
                          <a:latin typeface="微軟正黑體" panose="020B0604030504040204" pitchFamily="34" charset="-120"/>
                          <a:ea typeface="微軟正黑體" panose="020B0604030504040204" pitchFamily="34" charset="-120"/>
                        </a:rPr>
                        <a:t>公費</a:t>
                      </a:r>
                      <a:endParaRPr lang="en-US" altLang="zh-TW" sz="2000" b="1" dirty="0" smtClean="0">
                        <a:solidFill>
                          <a:schemeClr val="tx1"/>
                        </a:solidFill>
                        <a:latin typeface="微軟正黑體" panose="020B0604030504040204" pitchFamily="34" charset="-120"/>
                        <a:ea typeface="微軟正黑體" panose="020B0604030504040204" pitchFamily="34" charset="-120"/>
                      </a:endParaRPr>
                    </a:p>
                    <a:p>
                      <a:r>
                        <a:rPr lang="zh-TW" altLang="en-US" sz="2000" b="1" dirty="0" smtClean="0">
                          <a:solidFill>
                            <a:schemeClr val="tx1"/>
                          </a:solidFill>
                          <a:latin typeface="微軟正黑體" panose="020B0604030504040204" pitchFamily="34" charset="-120"/>
                          <a:ea typeface="微軟正黑體" panose="020B0604030504040204" pitchFamily="34" charset="-120"/>
                        </a:rPr>
                        <a:t>條件</a:t>
                      </a:r>
                      <a:endParaRPr lang="zh-TW" altLang="en-US" sz="2000"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2000" b="1" dirty="0" smtClean="0">
                          <a:solidFill>
                            <a:schemeClr val="tx1"/>
                          </a:solidFill>
                          <a:latin typeface="微軟正黑體" panose="020B0604030504040204" pitchFamily="34" charset="-120"/>
                          <a:ea typeface="微軟正黑體" panose="020B0604030504040204" pitchFamily="34" charset="-120"/>
                        </a:rPr>
                        <a:t>經疾病管制署公布之使用對象。</a:t>
                      </a:r>
                      <a:endParaRPr lang="zh-TW" altLang="en-US" sz="2000"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2000" b="1" dirty="0" smtClean="0">
                          <a:solidFill>
                            <a:schemeClr val="tx1"/>
                          </a:solidFill>
                          <a:latin typeface="微軟正黑體" panose="020B0604030504040204" pitchFamily="34" charset="-120"/>
                          <a:ea typeface="微軟正黑體" panose="020B0604030504040204" pitchFamily="34" charset="-120"/>
                        </a:rPr>
                        <a:t>經疾病管制署公布之使用對象。</a:t>
                      </a:r>
                      <a:endParaRPr lang="zh-TW" altLang="en-US" sz="2000"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2000" b="1" dirty="0" smtClean="0">
                          <a:solidFill>
                            <a:schemeClr val="tx1"/>
                          </a:solidFill>
                          <a:latin typeface="微軟正黑體" panose="020B0604030504040204" pitchFamily="34" charset="-120"/>
                          <a:ea typeface="微軟正黑體" panose="020B0604030504040204" pitchFamily="34" charset="-120"/>
                        </a:rPr>
                        <a:t>符合新型 </a:t>
                      </a:r>
                      <a:r>
                        <a:rPr lang="en-US" altLang="zh-TW" sz="2000" b="1" dirty="0" smtClean="0">
                          <a:solidFill>
                            <a:schemeClr val="tx1"/>
                          </a:solidFill>
                          <a:latin typeface="微軟正黑體" panose="020B0604030504040204" pitchFamily="34" charset="-120"/>
                          <a:ea typeface="微軟正黑體" panose="020B0604030504040204" pitchFamily="34" charset="-120"/>
                        </a:rPr>
                        <a:t>A B</a:t>
                      </a:r>
                      <a:r>
                        <a:rPr lang="zh-TW" altLang="en-US" sz="2000" b="1" dirty="0" smtClean="0">
                          <a:solidFill>
                            <a:schemeClr val="tx1"/>
                          </a:solidFill>
                          <a:latin typeface="微軟正黑體" panose="020B0604030504040204" pitchFamily="34" charset="-120"/>
                          <a:ea typeface="微軟正黑體" panose="020B0604030504040204" pitchFamily="34" charset="-120"/>
                        </a:rPr>
                        <a:t>型流感通報定義，經醫師評估需使用，且經傳染病防治醫療網區指揮官審核 同意者。</a:t>
                      </a:r>
                      <a:endParaRPr lang="zh-TW" altLang="en-US" sz="2000"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472780">
                <a:tc>
                  <a:txBody>
                    <a:bodyPr/>
                    <a:lstStyle/>
                    <a:p>
                      <a:r>
                        <a:rPr lang="zh-TW" altLang="en-US" sz="2000" b="1" dirty="0" smtClean="0">
                          <a:solidFill>
                            <a:schemeClr val="tx1"/>
                          </a:solidFill>
                          <a:latin typeface="微軟正黑體" panose="020B0604030504040204" pitchFamily="34" charset="-120"/>
                          <a:ea typeface="微軟正黑體" panose="020B0604030504040204" pitchFamily="34" charset="-120"/>
                        </a:rPr>
                        <a:t>自費價</a:t>
                      </a:r>
                      <a:endParaRPr lang="zh-TW" altLang="en-US" sz="2000"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sz="2000" b="1" dirty="0" smtClean="0">
                          <a:solidFill>
                            <a:schemeClr val="tx1"/>
                          </a:solidFill>
                          <a:latin typeface="微軟正黑體" panose="020B0604030504040204" pitchFamily="34" charset="-120"/>
                          <a:ea typeface="微軟正黑體" panose="020B0604030504040204" pitchFamily="34" charset="-120"/>
                        </a:rPr>
                        <a:t>122</a:t>
                      </a:r>
                      <a:r>
                        <a:rPr lang="zh-TW" altLang="en-US" sz="2000" b="1" dirty="0" smtClean="0">
                          <a:solidFill>
                            <a:schemeClr val="tx1"/>
                          </a:solidFill>
                          <a:latin typeface="微軟正黑體" panose="020B0604030504040204" pitchFamily="34" charset="-120"/>
                          <a:ea typeface="微軟正黑體" panose="020B0604030504040204" pitchFamily="34" charset="-120"/>
                        </a:rPr>
                        <a:t>元</a:t>
                      </a:r>
                      <a:r>
                        <a:rPr lang="en-US" altLang="zh-TW" sz="2000" b="1" dirty="0" smtClean="0">
                          <a:solidFill>
                            <a:schemeClr val="tx1"/>
                          </a:solidFill>
                          <a:latin typeface="微軟正黑體" panose="020B0604030504040204" pitchFamily="34" charset="-120"/>
                          <a:ea typeface="微軟正黑體" panose="020B0604030504040204" pitchFamily="34" charset="-120"/>
                        </a:rPr>
                        <a:t>/tab</a:t>
                      </a:r>
                      <a:endParaRPr lang="zh-TW" altLang="en-US" sz="2000"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TW" altLang="en-US" sz="2000"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sz="2000" b="1" dirty="0" smtClean="0">
                          <a:solidFill>
                            <a:schemeClr val="tx1"/>
                          </a:solidFill>
                          <a:latin typeface="微軟正黑體" panose="020B0604030504040204" pitchFamily="34" charset="-120"/>
                          <a:ea typeface="微軟正黑體" panose="020B0604030504040204" pitchFamily="34" charset="-120"/>
                        </a:rPr>
                        <a:t>2000</a:t>
                      </a:r>
                      <a:r>
                        <a:rPr lang="zh-TW" altLang="en-US" sz="2000" b="1" dirty="0" smtClean="0">
                          <a:solidFill>
                            <a:schemeClr val="tx1"/>
                          </a:solidFill>
                          <a:latin typeface="微軟正黑體" panose="020B0604030504040204" pitchFamily="34" charset="-120"/>
                          <a:ea typeface="微軟正黑體" panose="020B0604030504040204" pitchFamily="34" charset="-120"/>
                        </a:rPr>
                        <a:t>元</a:t>
                      </a:r>
                      <a:r>
                        <a:rPr lang="en-US" altLang="zh-TW" sz="2000" b="1" dirty="0" smtClean="0">
                          <a:solidFill>
                            <a:schemeClr val="tx1"/>
                          </a:solidFill>
                          <a:latin typeface="微軟正黑體" panose="020B0604030504040204" pitchFamily="34" charset="-120"/>
                          <a:ea typeface="微軟正黑體" panose="020B0604030504040204" pitchFamily="34" charset="-120"/>
                        </a:rPr>
                        <a:t>/bag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sp>
        <p:nvSpPr>
          <p:cNvPr id="5" name="標題 1"/>
          <p:cNvSpPr txBox="1">
            <a:spLocks/>
          </p:cNvSpPr>
          <p:nvPr/>
        </p:nvSpPr>
        <p:spPr>
          <a:xfrm>
            <a:off x="395536" y="836712"/>
            <a:ext cx="8229600" cy="79208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b="1" dirty="0" smtClean="0">
                <a:solidFill>
                  <a:srgbClr val="92D050"/>
                </a:solidFill>
                <a:latin typeface="微軟正黑體" panose="020B0604030504040204" pitchFamily="34" charset="-120"/>
                <a:ea typeface="微軟正黑體" panose="020B0604030504040204" pitchFamily="34" charset="-120"/>
              </a:rPr>
              <a:t>公費口服抗病毒藥劑</a:t>
            </a:r>
            <a:endParaRPr lang="zh-TW" altLang="en-US" b="1" dirty="0">
              <a:solidFill>
                <a:srgbClr val="92D05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823387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395536" y="332656"/>
            <a:ext cx="8352928" cy="1512168"/>
          </a:xfrm>
          <a:solidFill>
            <a:schemeClr val="bg1"/>
          </a:solidFill>
        </p:spPr>
        <p:txBody>
          <a:bodyPr>
            <a:noAutofit/>
          </a:bodyPr>
          <a:lstStyle/>
          <a:p>
            <a:pPr marL="342900" lvl="1" indent="-342900"/>
            <a:r>
              <a:rPr lang="zh-TW" altLang="en-US" sz="4000" b="1" dirty="0" smtClean="0">
                <a:solidFill>
                  <a:srgbClr val="0000FF"/>
                </a:solidFill>
                <a:latin typeface="微軟正黑體" panose="020B0604030504040204" pitchFamily="34" charset="-120"/>
                <a:ea typeface="微軟正黑體" panose="020B0604030504040204" pitchFamily="34" charset="-120"/>
              </a:rPr>
              <a:t>抗流感抗病毒藥 </a:t>
            </a:r>
            <a:r>
              <a:rPr lang="en-US" altLang="zh-TW" sz="3600" b="1" dirty="0" smtClean="0">
                <a:solidFill>
                  <a:srgbClr val="0000FF"/>
                </a:solidFill>
                <a:latin typeface="微軟正黑體" panose="020B0604030504040204" pitchFamily="34" charset="-120"/>
                <a:ea typeface="微軟正黑體" panose="020B0604030504040204" pitchFamily="34" charset="-120"/>
              </a:rPr>
              <a:t>(</a:t>
            </a:r>
            <a:r>
              <a:rPr lang="en-US" altLang="zh-TW" sz="3600" dirty="0" smtClean="0">
                <a:solidFill>
                  <a:srgbClr val="0000FF"/>
                </a:solidFill>
                <a:latin typeface="微軟正黑體" panose="020B0604030504040204" pitchFamily="34" charset="-120"/>
                <a:ea typeface="微軟正黑體" panose="020B0604030504040204" pitchFamily="34" charset="-120"/>
              </a:rPr>
              <a:t>Ⅲ</a:t>
            </a:r>
            <a:r>
              <a:rPr lang="en-US" altLang="zh-TW" sz="3600" b="1" dirty="0" smtClean="0">
                <a:solidFill>
                  <a:srgbClr val="0000FF"/>
                </a:solidFill>
                <a:latin typeface="微軟正黑體" panose="020B0604030504040204" pitchFamily="34" charset="-120"/>
                <a:ea typeface="微軟正黑體" panose="020B0604030504040204" pitchFamily="34" charset="-120"/>
              </a:rPr>
              <a:t>)</a:t>
            </a:r>
            <a:r>
              <a:rPr lang="en-US" altLang="zh-TW" sz="3600" b="1" dirty="0">
                <a:solidFill>
                  <a:schemeClr val="bg1">
                    <a:lumMod val="95000"/>
                  </a:schemeClr>
                </a:solidFill>
                <a:latin typeface="微軟正黑體" panose="020B0604030504040204" pitchFamily="34" charset="-120"/>
                <a:ea typeface="微軟正黑體" panose="020B0604030504040204" pitchFamily="34" charset="-120"/>
              </a:rPr>
              <a:t/>
            </a:r>
            <a:br>
              <a:rPr lang="en-US" altLang="zh-TW" sz="3600" b="1" dirty="0">
                <a:solidFill>
                  <a:schemeClr val="bg1">
                    <a:lumMod val="95000"/>
                  </a:schemeClr>
                </a:solidFill>
                <a:latin typeface="微軟正黑體" panose="020B0604030504040204" pitchFamily="34" charset="-120"/>
                <a:ea typeface="微軟正黑體" panose="020B0604030504040204" pitchFamily="34" charset="-120"/>
              </a:rPr>
            </a:br>
            <a:r>
              <a:rPr lang="en-US" altLang="zh-TW" sz="3600" b="1" dirty="0" smtClean="0">
                <a:solidFill>
                  <a:srgbClr val="C00000"/>
                </a:solidFill>
                <a:latin typeface="微軟正黑體" panose="020B0604030504040204" pitchFamily="34" charset="-120"/>
                <a:ea typeface="微軟正黑體" panose="020B0604030504040204" pitchFamily="34" charset="-120"/>
              </a:rPr>
              <a:t>--</a:t>
            </a:r>
            <a:r>
              <a:rPr lang="en-US" altLang="zh-TW" sz="3200" b="1" dirty="0" smtClean="0">
                <a:solidFill>
                  <a:srgbClr val="C00000"/>
                </a:solidFill>
                <a:latin typeface="微軟正黑體" panose="020B0604030504040204" pitchFamily="34" charset="-120"/>
                <a:ea typeface="微軟正黑體" panose="020B0604030504040204" pitchFamily="34" charset="-120"/>
              </a:rPr>
              <a:t>RNA</a:t>
            </a:r>
            <a:r>
              <a:rPr lang="zh-TW" altLang="en-US" sz="3200" b="1" dirty="0" smtClean="0">
                <a:solidFill>
                  <a:srgbClr val="C00000"/>
                </a:solidFill>
                <a:latin typeface="微軟正黑體" panose="020B0604030504040204" pitchFamily="34" charset="-120"/>
                <a:ea typeface="微軟正黑體" panose="020B0604030504040204" pitchFamily="34" charset="-120"/>
              </a:rPr>
              <a:t>聚合酶</a:t>
            </a:r>
            <a:r>
              <a:rPr lang="zh-TW" altLang="en-US" sz="3000" b="1" dirty="0" smtClean="0">
                <a:solidFill>
                  <a:srgbClr val="C00000"/>
                </a:solidFill>
                <a:latin typeface="微軟正黑體" panose="020B0604030504040204" pitchFamily="34" charset="-120"/>
                <a:ea typeface="微軟正黑體" panose="020B0604030504040204" pitchFamily="34" charset="-120"/>
              </a:rPr>
              <a:t>抑制劑</a:t>
            </a:r>
            <a:r>
              <a:rPr lang="en-US" altLang="zh-TW" sz="3000" b="1" dirty="0" smtClean="0">
                <a:solidFill>
                  <a:srgbClr val="C00000"/>
                </a:solidFill>
                <a:latin typeface="微軟正黑體" panose="020B0604030504040204" pitchFamily="34" charset="-120"/>
                <a:ea typeface="微軟正黑體" panose="020B0604030504040204" pitchFamily="34" charset="-120"/>
              </a:rPr>
              <a:t>(</a:t>
            </a:r>
            <a:r>
              <a:rPr lang="en-US" altLang="zh-TW" sz="2400" b="1" dirty="0" smtClean="0">
                <a:solidFill>
                  <a:srgbClr val="C00000"/>
                </a:solidFill>
                <a:latin typeface="微軟正黑體" panose="020B0604030504040204" pitchFamily="34" charset="-120"/>
                <a:ea typeface="微軟正黑體" panose="020B0604030504040204" pitchFamily="34" charset="-120"/>
              </a:rPr>
              <a:t>RNA polymerase inhibitor)</a:t>
            </a:r>
            <a:endParaRPr lang="zh-TW" altLang="en-US" sz="3000" b="1" dirty="0">
              <a:solidFill>
                <a:srgbClr val="C00000"/>
              </a:solidFill>
              <a:latin typeface="微軟正黑體" panose="020B0604030504040204" pitchFamily="34" charset="-120"/>
              <a:ea typeface="微軟正黑體" panose="020B0604030504040204" pitchFamily="34" charset="-120"/>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860" y="1988840"/>
            <a:ext cx="8858148" cy="3743541"/>
          </a:xfrm>
          <a:prstGeom prst="rect">
            <a:avLst/>
          </a:prstGeom>
          <a:solidFill>
            <a:schemeClr val="bg1">
              <a:lumMod val="85000"/>
            </a:schemeClr>
          </a:solidFill>
          <a:ln>
            <a:noFill/>
          </a:ln>
          <a:extLst/>
        </p:spPr>
      </p:pic>
      <p:sp>
        <p:nvSpPr>
          <p:cNvPr id="3" name="向上箭號 2"/>
          <p:cNvSpPr/>
          <p:nvPr/>
        </p:nvSpPr>
        <p:spPr>
          <a:xfrm>
            <a:off x="4463988" y="4581128"/>
            <a:ext cx="3384376" cy="1935290"/>
          </a:xfrm>
          <a:prstGeom prst="upArrow">
            <a:avLst/>
          </a:prstGeom>
          <a:solidFill>
            <a:schemeClr val="tx2">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bg1"/>
                </a:solidFill>
                <a:latin typeface="微軟正黑體" panose="020B0604030504040204" pitchFamily="34" charset="-120"/>
                <a:ea typeface="微軟正黑體" panose="020B0604030504040204" pitchFamily="34" charset="-120"/>
              </a:rPr>
              <a:t>阻礙</a:t>
            </a:r>
            <a:r>
              <a:rPr lang="zh-TW" altLang="en-US" dirty="0">
                <a:solidFill>
                  <a:schemeClr val="bg1"/>
                </a:solidFill>
                <a:latin typeface="微軟正黑體" panose="020B0604030504040204" pitchFamily="34" charset="-120"/>
                <a:ea typeface="微軟正黑體" panose="020B0604030504040204" pitchFamily="34" charset="-120"/>
              </a:rPr>
              <a:t>流感</a:t>
            </a:r>
            <a:r>
              <a:rPr lang="zh-TW" altLang="en-US" dirty="0" smtClean="0">
                <a:solidFill>
                  <a:schemeClr val="bg1"/>
                </a:solidFill>
                <a:latin typeface="微軟正黑體" panose="020B0604030504040204" pitchFamily="34" charset="-120"/>
                <a:ea typeface="微軟正黑體" panose="020B0604030504040204" pitchFamily="34" charset="-120"/>
              </a:rPr>
              <a:t>病毒</a:t>
            </a:r>
            <a:r>
              <a:rPr lang="en-US" altLang="zh-TW" dirty="0" smtClean="0">
                <a:solidFill>
                  <a:schemeClr val="bg1"/>
                </a:solidFill>
                <a:latin typeface="微軟正黑體" panose="020B0604030504040204" pitchFamily="34" charset="-120"/>
                <a:ea typeface="微軟正黑體" panose="020B0604030504040204" pitchFamily="34" charset="-120"/>
              </a:rPr>
              <a:t>RNA </a:t>
            </a:r>
            <a:r>
              <a:rPr lang="en-US" altLang="zh-TW" dirty="0">
                <a:solidFill>
                  <a:schemeClr val="bg1"/>
                </a:solidFill>
                <a:latin typeface="微軟正黑體" panose="020B0604030504040204" pitchFamily="34" charset="-120"/>
                <a:ea typeface="微軟正黑體" panose="020B0604030504040204" pitchFamily="34" charset="-120"/>
              </a:rPr>
              <a:t>polymerase</a:t>
            </a:r>
            <a:r>
              <a:rPr lang="zh-TW" altLang="en-US" dirty="0">
                <a:solidFill>
                  <a:schemeClr val="bg1"/>
                </a:solidFill>
                <a:latin typeface="微軟正黑體" panose="020B0604030504040204" pitchFamily="34" charset="-120"/>
                <a:ea typeface="微軟正黑體" panose="020B0604030504040204" pitchFamily="34" charset="-120"/>
              </a:rPr>
              <a:t>，防止</a:t>
            </a:r>
            <a:r>
              <a:rPr lang="zh-TW" altLang="en-US" dirty="0" smtClean="0">
                <a:solidFill>
                  <a:schemeClr val="bg1"/>
                </a:solidFill>
                <a:latin typeface="微軟正黑體" panose="020B0604030504040204" pitchFamily="34" charset="-120"/>
                <a:ea typeface="微軟正黑體" panose="020B0604030504040204" pitchFamily="34" charset="-120"/>
              </a:rPr>
              <a:t>病毒</a:t>
            </a:r>
            <a:r>
              <a:rPr lang="zh-TW" altLang="en-US" dirty="0">
                <a:solidFill>
                  <a:schemeClr val="bg1"/>
                </a:solidFill>
                <a:latin typeface="微軟正黑體" panose="020B0604030504040204" pitchFamily="34" charset="-120"/>
                <a:ea typeface="微軟正黑體" panose="020B0604030504040204" pitchFamily="34" charset="-120"/>
              </a:rPr>
              <a:t>基因複製</a:t>
            </a:r>
            <a:r>
              <a:rPr lang="zh-TW" altLang="en-US" dirty="0" smtClean="0">
                <a:solidFill>
                  <a:schemeClr val="bg1"/>
                </a:solidFill>
                <a:latin typeface="微軟正黑體" panose="020B0604030504040204" pitchFamily="34" charset="-120"/>
                <a:ea typeface="微軟正黑體" panose="020B0604030504040204" pitchFamily="34" charset="-120"/>
              </a:rPr>
              <a:t>與繁殖</a:t>
            </a:r>
            <a:r>
              <a:rPr lang="zh-TW" altLang="en-US" dirty="0">
                <a:solidFill>
                  <a:schemeClr val="bg1"/>
                </a:solidFill>
                <a:latin typeface="微軟正黑體" panose="020B0604030504040204" pitchFamily="34" charset="-120"/>
                <a:ea typeface="微軟正黑體" panose="020B0604030504040204" pitchFamily="34" charset="-120"/>
              </a:rPr>
              <a:t>。</a:t>
            </a:r>
          </a:p>
        </p:txBody>
      </p:sp>
      <p:sp>
        <p:nvSpPr>
          <p:cNvPr id="7" name="圓角矩形 6"/>
          <p:cNvSpPr/>
          <p:nvPr/>
        </p:nvSpPr>
        <p:spPr>
          <a:xfrm>
            <a:off x="5292080" y="4005064"/>
            <a:ext cx="1728192" cy="50405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862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b="1" dirty="0" smtClean="0">
                <a:solidFill>
                  <a:schemeClr val="accent3"/>
                </a:solidFill>
                <a:latin typeface="微軟正黑體" panose="020B0604030504040204" pitchFamily="34" charset="-120"/>
                <a:ea typeface="微軟正黑體" panose="020B0604030504040204" pitchFamily="34" charset="-120"/>
              </a:rPr>
              <a:t>優先接種</a:t>
            </a:r>
            <a:r>
              <a:rPr lang="zh-TW" altLang="en-US" b="1" dirty="0">
                <a:solidFill>
                  <a:schemeClr val="accent3"/>
                </a:solidFill>
                <a:latin typeface="微軟正黑體" panose="020B0604030504040204" pitchFamily="34" charset="-120"/>
                <a:ea typeface="微軟正黑體" panose="020B0604030504040204" pitchFamily="34" charset="-120"/>
              </a:rPr>
              <a:t>季節性流感</a:t>
            </a:r>
            <a:r>
              <a:rPr lang="zh-TW" altLang="en-US" b="1" dirty="0" smtClean="0">
                <a:solidFill>
                  <a:schemeClr val="accent3"/>
                </a:solidFill>
                <a:latin typeface="微軟正黑體" panose="020B0604030504040204" pitchFamily="34" charset="-120"/>
                <a:ea typeface="微軟正黑體" panose="020B0604030504040204" pitchFamily="34" charset="-120"/>
              </a:rPr>
              <a:t>疫苗</a:t>
            </a:r>
            <a:endParaRPr lang="zh-TW" altLang="en-US" dirty="0">
              <a:solidFill>
                <a:schemeClr val="accent3"/>
              </a:solidFill>
              <a:latin typeface="微軟正黑體" panose="020B0604030504040204" pitchFamily="34" charset="-120"/>
              <a:ea typeface="微軟正黑體" panose="020B0604030504040204" pitchFamily="34" charset="-120"/>
            </a:endParaRPr>
          </a:p>
        </p:txBody>
      </p:sp>
      <p:sp>
        <p:nvSpPr>
          <p:cNvPr id="5" name="內容版面配置區 4"/>
          <p:cNvSpPr>
            <a:spLocks noGrp="1"/>
          </p:cNvSpPr>
          <p:nvPr>
            <p:ph idx="1"/>
          </p:nvPr>
        </p:nvSpPr>
        <p:spPr>
          <a:xfrm>
            <a:off x="467544" y="1484784"/>
            <a:ext cx="8229600" cy="4525963"/>
          </a:xfrm>
        </p:spPr>
        <p:txBody>
          <a:bodyPr>
            <a:noAutofit/>
          </a:bodyPr>
          <a:lstStyle/>
          <a:p>
            <a:r>
              <a:rPr lang="en-US" altLang="zh-TW" sz="2800" b="1" dirty="0">
                <a:solidFill>
                  <a:schemeClr val="bg1"/>
                </a:solidFill>
                <a:latin typeface="微軟正黑體" panose="020B0604030504040204" pitchFamily="34" charset="-120"/>
                <a:ea typeface="微軟正黑體" panose="020B0604030504040204" pitchFamily="34" charset="-120"/>
              </a:rPr>
              <a:t>COVID-19 </a:t>
            </a:r>
            <a:r>
              <a:rPr lang="zh-TW" altLang="en-US" sz="2800" b="1" dirty="0" smtClean="0">
                <a:solidFill>
                  <a:schemeClr val="bg1"/>
                </a:solidFill>
                <a:latin typeface="微軟正黑體" panose="020B0604030504040204" pitchFamily="34" charset="-120"/>
                <a:ea typeface="微軟正黑體" panose="020B0604030504040204" pitchFamily="34" charset="-120"/>
              </a:rPr>
              <a:t>流行</a:t>
            </a:r>
            <a:r>
              <a:rPr lang="zh-TW" altLang="en-US" sz="2800" b="1" dirty="0">
                <a:solidFill>
                  <a:schemeClr val="bg1"/>
                </a:solidFill>
                <a:latin typeface="微軟正黑體" panose="020B0604030504040204" pitchFamily="34" charset="-120"/>
                <a:ea typeface="微軟正黑體" panose="020B0604030504040204" pitchFamily="34" charset="-120"/>
              </a:rPr>
              <a:t>期間</a:t>
            </a:r>
            <a:r>
              <a:rPr lang="zh-TW" altLang="en-US" sz="2800" b="1" dirty="0" smtClean="0">
                <a:solidFill>
                  <a:schemeClr val="bg1"/>
                </a:solidFill>
                <a:latin typeface="微軟正黑體" panose="020B0604030504040204" pitchFamily="34" charset="-120"/>
                <a:ea typeface="微軟正黑體" panose="020B0604030504040204" pitchFamily="34" charset="-120"/>
              </a:rPr>
              <a:t>，</a:t>
            </a:r>
            <a:endParaRPr lang="en-US" altLang="zh-TW" sz="2800" b="1" dirty="0" smtClean="0">
              <a:solidFill>
                <a:schemeClr val="bg1"/>
              </a:solidFill>
              <a:latin typeface="微軟正黑體" panose="020B0604030504040204" pitchFamily="34" charset="-120"/>
              <a:ea typeface="微軟正黑體" panose="020B0604030504040204" pitchFamily="34" charset="-120"/>
            </a:endParaRPr>
          </a:p>
          <a:p>
            <a:pPr marL="0" indent="0">
              <a:buNone/>
            </a:pPr>
            <a:r>
              <a:rPr lang="zh-TW" altLang="en-US" sz="2800" b="1" dirty="0">
                <a:solidFill>
                  <a:schemeClr val="bg1"/>
                </a:solidFill>
                <a:latin typeface="微軟正黑體" panose="020B0604030504040204" pitchFamily="34" charset="-120"/>
                <a:ea typeface="微軟正黑體" panose="020B0604030504040204" pitchFamily="34" charset="-120"/>
              </a:rPr>
              <a:t> </a:t>
            </a:r>
            <a:r>
              <a:rPr lang="zh-TW" altLang="en-US" sz="2800" b="1" dirty="0" smtClean="0">
                <a:solidFill>
                  <a:schemeClr val="bg1"/>
                </a:solidFill>
                <a:latin typeface="微軟正黑體" panose="020B0604030504040204" pitchFamily="34" charset="-120"/>
                <a:ea typeface="微軟正黑體" panose="020B0604030504040204" pitchFamily="34" charset="-120"/>
              </a:rPr>
              <a:t>    </a:t>
            </a:r>
            <a:r>
              <a:rPr lang="en-US" altLang="zh-TW" sz="2800" b="1" dirty="0" smtClean="0">
                <a:solidFill>
                  <a:schemeClr val="bg1"/>
                </a:solidFill>
                <a:latin typeface="微軟正黑體" panose="020B0604030504040204" pitchFamily="34" charset="-120"/>
                <a:ea typeface="微軟正黑體" panose="020B0604030504040204" pitchFamily="34" charset="-120"/>
              </a:rPr>
              <a:t>WHO</a:t>
            </a:r>
            <a:r>
              <a:rPr lang="zh-TW" altLang="en-US" sz="2800" b="1" dirty="0" smtClean="0">
                <a:solidFill>
                  <a:schemeClr val="bg1"/>
                </a:solidFill>
                <a:latin typeface="微軟正黑體" panose="020B0604030504040204" pitchFamily="34" charset="-120"/>
                <a:ea typeface="微軟正黑體" panose="020B0604030504040204" pitchFamily="34" charset="-120"/>
              </a:rPr>
              <a:t>建議優先接種</a:t>
            </a:r>
            <a:r>
              <a:rPr lang="zh-TW" altLang="en-US" sz="2800" b="1" dirty="0">
                <a:solidFill>
                  <a:schemeClr val="bg1"/>
                </a:solidFill>
                <a:latin typeface="微軟正黑體" panose="020B0604030504040204" pitchFamily="34" charset="-120"/>
                <a:ea typeface="微軟正黑體" panose="020B0604030504040204" pitchFamily="34" charset="-120"/>
              </a:rPr>
              <a:t>季節性流感</a:t>
            </a:r>
            <a:r>
              <a:rPr lang="zh-TW" altLang="en-US" sz="2800" b="1" dirty="0" smtClean="0">
                <a:solidFill>
                  <a:schemeClr val="bg1"/>
                </a:solidFill>
                <a:latin typeface="微軟正黑體" panose="020B0604030504040204" pitchFamily="34" charset="-120"/>
                <a:ea typeface="微軟正黑體" panose="020B0604030504040204" pitchFamily="34" charset="-120"/>
              </a:rPr>
              <a:t>疫苗</a:t>
            </a:r>
            <a:r>
              <a:rPr lang="zh-TW" altLang="en-US" sz="2800" b="1" dirty="0">
                <a:solidFill>
                  <a:schemeClr val="bg1"/>
                </a:solidFill>
                <a:latin typeface="微軟正黑體" panose="020B0604030504040204" pitchFamily="34" charset="-120"/>
                <a:ea typeface="微軟正黑體" panose="020B0604030504040204" pitchFamily="34" charset="-120"/>
              </a:rPr>
              <a:t>人群</a:t>
            </a:r>
            <a:r>
              <a:rPr lang="zh-TW" altLang="en-US" sz="2800" b="1" dirty="0" smtClean="0">
                <a:solidFill>
                  <a:schemeClr val="bg1"/>
                </a:solidFill>
                <a:latin typeface="微軟正黑體" panose="020B0604030504040204" pitchFamily="34" charset="-120"/>
                <a:ea typeface="微軟正黑體" panose="020B0604030504040204" pitchFamily="34" charset="-120"/>
              </a:rPr>
              <a:t>：</a:t>
            </a:r>
            <a:endParaRPr lang="en-US" altLang="zh-TW" sz="2800" b="1" dirty="0" smtClean="0">
              <a:solidFill>
                <a:schemeClr val="bg1"/>
              </a:solidFill>
            </a:endParaRPr>
          </a:p>
          <a:p>
            <a:r>
              <a:rPr lang="zh-TW" altLang="en-US" sz="2800" b="1" dirty="0">
                <a:solidFill>
                  <a:schemeClr val="bg1"/>
                </a:solidFill>
                <a:latin typeface="微軟正黑體" panose="020B0604030504040204" pitchFamily="34" charset="-120"/>
                <a:ea typeface="微軟正黑體" panose="020B0604030504040204" pitchFamily="34" charset="-120"/>
              </a:rPr>
              <a:t> </a:t>
            </a:r>
            <a:r>
              <a:rPr lang="zh-TW" altLang="en-US" sz="2800" dirty="0" smtClean="0">
                <a:solidFill>
                  <a:schemeClr val="bg1"/>
                </a:solidFill>
                <a:latin typeface="微軟正黑體" panose="020B0604030504040204" pitchFamily="34" charset="-120"/>
                <a:ea typeface="微軟正黑體" panose="020B0604030504040204" pitchFamily="34" charset="-120"/>
              </a:rPr>
              <a:t>最優先：</a:t>
            </a:r>
            <a:endParaRPr lang="zh-TW" altLang="en-US" sz="2800" dirty="0">
              <a:solidFill>
                <a:schemeClr val="bg1"/>
              </a:solidFill>
              <a:latin typeface="微軟正黑體" panose="020B0604030504040204" pitchFamily="34" charset="-120"/>
              <a:ea typeface="微軟正黑體" panose="020B0604030504040204" pitchFamily="34" charset="-120"/>
            </a:endParaRPr>
          </a:p>
          <a:p>
            <a:pPr lvl="1"/>
            <a:r>
              <a:rPr lang="zh-TW" altLang="en-US" dirty="0">
                <a:solidFill>
                  <a:schemeClr val="bg1"/>
                </a:solidFill>
                <a:latin typeface="微軟正黑體" panose="020B0604030504040204" pitchFamily="34" charset="-120"/>
                <a:ea typeface="微軟正黑體" panose="020B0604030504040204" pitchFamily="34" charset="-120"/>
              </a:rPr>
              <a:t>衛生工作者</a:t>
            </a:r>
          </a:p>
          <a:p>
            <a:pPr lvl="1"/>
            <a:r>
              <a:rPr lang="zh-TW" altLang="en-US" dirty="0">
                <a:solidFill>
                  <a:schemeClr val="bg1"/>
                </a:solidFill>
                <a:latin typeface="微軟正黑體" panose="020B0604030504040204" pitchFamily="34" charset="-120"/>
                <a:ea typeface="微軟正黑體" panose="020B0604030504040204" pitchFamily="34" charset="-120"/>
              </a:rPr>
              <a:t>老年人</a:t>
            </a:r>
          </a:p>
          <a:p>
            <a:r>
              <a:rPr lang="zh-TW" altLang="en-US" sz="2800" dirty="0" smtClean="0">
                <a:solidFill>
                  <a:schemeClr val="bg1"/>
                </a:solidFill>
                <a:latin typeface="微軟正黑體" panose="020B0604030504040204" pitchFamily="34" charset="-120"/>
                <a:ea typeface="微軟正黑體" panose="020B0604030504040204" pitchFamily="34" charset="-120"/>
              </a:rPr>
              <a:t>優先（</a:t>
            </a:r>
            <a:r>
              <a:rPr lang="zh-TW" altLang="en-US" sz="2800" dirty="0">
                <a:solidFill>
                  <a:schemeClr val="bg1"/>
                </a:solidFill>
                <a:latin typeface="微軟正黑體" panose="020B0604030504040204" pitchFamily="34" charset="-120"/>
                <a:ea typeface="微軟正黑體" panose="020B0604030504040204" pitchFamily="34" charset="-120"/>
              </a:rPr>
              <a:t>排名不分先後）：</a:t>
            </a:r>
          </a:p>
          <a:p>
            <a:pPr lvl="1"/>
            <a:r>
              <a:rPr lang="zh-TW" altLang="en-US" dirty="0">
                <a:solidFill>
                  <a:schemeClr val="bg1"/>
                </a:solidFill>
                <a:latin typeface="微軟正黑體" panose="020B0604030504040204" pitchFamily="34" charset="-120"/>
                <a:ea typeface="微軟正黑體" panose="020B0604030504040204" pitchFamily="34" charset="-120"/>
              </a:rPr>
              <a:t>孕婦</a:t>
            </a:r>
          </a:p>
          <a:p>
            <a:pPr lvl="1"/>
            <a:r>
              <a:rPr lang="zh-TW" altLang="en-US" dirty="0">
                <a:solidFill>
                  <a:schemeClr val="bg1"/>
                </a:solidFill>
                <a:latin typeface="微軟正黑體" panose="020B0604030504040204" pitchFamily="34" charset="-120"/>
                <a:ea typeface="微軟正黑體" panose="020B0604030504040204" pitchFamily="34" charset="-120"/>
              </a:rPr>
              <a:t>患有特定慢性病的人</a:t>
            </a:r>
          </a:p>
          <a:p>
            <a:pPr lvl="1"/>
            <a:r>
              <a:rPr lang="en-US" altLang="zh-TW" dirty="0">
                <a:solidFill>
                  <a:schemeClr val="bg1"/>
                </a:solidFill>
                <a:latin typeface="微軟正黑體" panose="020B0604030504040204" pitchFamily="34" charset="-120"/>
                <a:ea typeface="微軟正黑體" panose="020B0604030504040204" pitchFamily="34" charset="-120"/>
              </a:rPr>
              <a:t>6-59</a:t>
            </a:r>
            <a:r>
              <a:rPr lang="zh-TW" altLang="en-US" dirty="0">
                <a:solidFill>
                  <a:schemeClr val="bg1"/>
                </a:solidFill>
                <a:latin typeface="微軟正黑體" panose="020B0604030504040204" pitchFamily="34" charset="-120"/>
                <a:ea typeface="微軟正黑體" panose="020B0604030504040204" pitchFamily="34" charset="-120"/>
              </a:rPr>
              <a:t>個月的</a:t>
            </a:r>
            <a:r>
              <a:rPr lang="zh-TW" altLang="en-US" dirty="0" smtClean="0">
                <a:solidFill>
                  <a:schemeClr val="bg1"/>
                </a:solidFill>
                <a:latin typeface="微軟正黑體" panose="020B0604030504040204" pitchFamily="34" charset="-120"/>
                <a:ea typeface="微軟正黑體" panose="020B0604030504040204" pitchFamily="34" charset="-120"/>
              </a:rPr>
              <a:t>兒童</a:t>
            </a:r>
            <a:endParaRPr lang="zh-TW" altLang="en-US" sz="28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74710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786223222"/>
              </p:ext>
            </p:extLst>
          </p:nvPr>
        </p:nvGraphicFramePr>
        <p:xfrm>
          <a:off x="251520" y="1916832"/>
          <a:ext cx="8712968" cy="4813719"/>
        </p:xfrm>
        <a:graphic>
          <a:graphicData uri="http://schemas.openxmlformats.org/drawingml/2006/table">
            <a:tbl>
              <a:tblPr firstRow="1" bandRow="1">
                <a:tableStyleId>{5C22544A-7EE6-4342-B048-85BDC9FD1C3A}</a:tableStyleId>
              </a:tblPr>
              <a:tblGrid>
                <a:gridCol w="1387906"/>
                <a:gridCol w="7325062"/>
              </a:tblGrid>
              <a:tr h="408601">
                <a:tc>
                  <a:txBody>
                    <a:bodyPr/>
                    <a:lstStyle/>
                    <a:p>
                      <a:r>
                        <a:rPr lang="zh-TW" altLang="en-US" sz="2200" b="1" dirty="0" smtClean="0">
                          <a:solidFill>
                            <a:schemeClr val="tx1"/>
                          </a:solidFill>
                          <a:latin typeface="微軟正黑體" panose="020B0604030504040204" pitchFamily="34" charset="-120"/>
                          <a:ea typeface="微軟正黑體" panose="020B0604030504040204" pitchFamily="34" charset="-120"/>
                        </a:rPr>
                        <a:t>藥名</a:t>
                      </a:r>
                      <a:endParaRPr lang="zh-TW" altLang="en-US" sz="2200" b="1" dirty="0">
                        <a:solidFill>
                          <a:schemeClr val="tx1"/>
                        </a:solidFill>
                        <a:latin typeface="微軟正黑體" panose="020B0604030504040204" pitchFamily="34" charset="-120"/>
                        <a:ea typeface="微軟正黑體" panose="020B0604030504040204" pitchFamily="34" charset="-120"/>
                      </a:endParaRPr>
                    </a:p>
                  </a:txBody>
                  <a:tcPr>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altLang="zh-TW" sz="2200" b="1" dirty="0" smtClean="0">
                          <a:solidFill>
                            <a:srgbClr val="0000FF"/>
                          </a:solidFill>
                          <a:latin typeface="微軟正黑體" panose="020B0604030504040204" pitchFamily="34" charset="-120"/>
                          <a:ea typeface="微軟正黑體" panose="020B0604030504040204" pitchFamily="34" charset="-120"/>
                        </a:rPr>
                        <a:t>Favipiravir (</a:t>
                      </a:r>
                      <a:r>
                        <a:rPr lang="en-US" altLang="zh-TW" sz="2200" b="1" dirty="0" err="1" smtClean="0">
                          <a:solidFill>
                            <a:srgbClr val="0000FF"/>
                          </a:solidFill>
                          <a:latin typeface="微軟正黑體" panose="020B0604030504040204" pitchFamily="34" charset="-120"/>
                          <a:ea typeface="微軟正黑體" panose="020B0604030504040204" pitchFamily="34" charset="-120"/>
                        </a:rPr>
                        <a:t>Avigan</a:t>
                      </a:r>
                      <a:r>
                        <a:rPr lang="en-US" altLang="zh-TW" sz="2200" b="1" dirty="0" smtClean="0">
                          <a:solidFill>
                            <a:srgbClr val="0000FF"/>
                          </a:solidFill>
                          <a:latin typeface="微軟正黑體" panose="020B0604030504040204" pitchFamily="34" charset="-120"/>
                          <a:ea typeface="微軟正黑體" panose="020B0604030504040204" pitchFamily="34" charset="-120"/>
                        </a:rPr>
                        <a:t>)</a:t>
                      </a:r>
                      <a:endParaRPr lang="zh-TW" altLang="en-US" sz="2200" b="1" dirty="0">
                        <a:solidFill>
                          <a:srgbClr val="0000FF"/>
                        </a:solidFill>
                        <a:latin typeface="微軟正黑體" panose="020B0604030504040204" pitchFamily="34" charset="-120"/>
                        <a:ea typeface="微軟正黑體" panose="020B0604030504040204" pitchFamily="34" charset="-120"/>
                      </a:endParaRPr>
                    </a:p>
                  </a:txBody>
                  <a:tcPr>
                    <a:lnB w="12700" cap="flat" cmpd="sng" algn="ctr">
                      <a:solidFill>
                        <a:schemeClr val="tx1"/>
                      </a:solidFill>
                      <a:prstDash val="solid"/>
                      <a:round/>
                      <a:headEnd type="none" w="med" len="med"/>
                      <a:tailEnd type="none" w="med" len="med"/>
                    </a:lnB>
                    <a:solidFill>
                      <a:schemeClr val="accent6">
                        <a:lumMod val="40000"/>
                        <a:lumOff val="60000"/>
                      </a:schemeClr>
                    </a:solidFill>
                  </a:tcPr>
                </a:tc>
              </a:tr>
              <a:tr h="726286">
                <a:tc>
                  <a:txBody>
                    <a:bodyPr/>
                    <a:lstStyle/>
                    <a:p>
                      <a:r>
                        <a:rPr lang="zh-TW" altLang="en-US" sz="2200" b="1" dirty="0" smtClean="0">
                          <a:solidFill>
                            <a:schemeClr val="tx1"/>
                          </a:solidFill>
                          <a:latin typeface="微軟正黑體" panose="020B0604030504040204" pitchFamily="34" charset="-120"/>
                          <a:ea typeface="微軟正黑體" panose="020B0604030504040204" pitchFamily="34" charset="-120"/>
                        </a:rPr>
                        <a:t>適應症</a:t>
                      </a:r>
                      <a:endParaRPr lang="zh-TW" altLang="en-US" sz="2200"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200" b="0" dirty="0" smtClean="0">
                          <a:solidFill>
                            <a:schemeClr val="tx1"/>
                          </a:solidFill>
                          <a:latin typeface="微軟正黑體" panose="020B0604030504040204" pitchFamily="34" charset="-120"/>
                          <a:ea typeface="微軟正黑體" panose="020B0604030504040204" pitchFamily="34" charset="-120"/>
                        </a:rPr>
                        <a:t>無我國藥物許可證，</a:t>
                      </a:r>
                      <a:r>
                        <a:rPr lang="zh-TW" altLang="zh-TW" sz="2200" b="0" dirty="0" smtClean="0">
                          <a:latin typeface="微軟正黑體" panose="020B0604030504040204" pitchFamily="34" charset="-120"/>
                          <a:ea typeface="微軟正黑體" panose="020B0604030504040204" pitchFamily="34" charset="-120"/>
                        </a:rPr>
                        <a:t>用於治療新型或再興型流感病毒感染（限於其他抗流感病毒藥物無效或效力不足的情況）</a:t>
                      </a:r>
                      <a:endParaRPr lang="zh-TW" altLang="en-US" sz="2200" b="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406720">
                <a:tc>
                  <a:txBody>
                    <a:bodyPr/>
                    <a:lstStyle/>
                    <a:p>
                      <a:r>
                        <a:rPr lang="zh-TW" altLang="en-US" sz="2200" b="1" dirty="0" smtClean="0">
                          <a:solidFill>
                            <a:schemeClr val="tx1"/>
                          </a:solidFill>
                          <a:latin typeface="微軟正黑體" panose="020B0604030504040204" pitchFamily="34" charset="-120"/>
                          <a:ea typeface="微軟正黑體" panose="020B0604030504040204" pitchFamily="34" charset="-120"/>
                        </a:rPr>
                        <a:t>劑量</a:t>
                      </a:r>
                      <a:endParaRPr lang="zh-TW" altLang="en-US" sz="2200"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altLang="zh-TW" sz="2200" b="0" dirty="0" smtClean="0">
                          <a:solidFill>
                            <a:schemeClr val="tx1"/>
                          </a:solidFill>
                          <a:latin typeface="微軟正黑體" panose="020B0604030504040204" pitchFamily="34" charset="-120"/>
                          <a:ea typeface="微軟正黑體" panose="020B0604030504040204" pitchFamily="34" charset="-120"/>
                        </a:rPr>
                        <a:t>200mg/cap</a:t>
                      </a:r>
                      <a:endParaRPr lang="zh-TW" altLang="en-US" sz="2200" b="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1045851">
                <a:tc>
                  <a:txBody>
                    <a:bodyPr/>
                    <a:lstStyle/>
                    <a:p>
                      <a:r>
                        <a:rPr lang="zh-TW" altLang="en-US" sz="2200" b="1" dirty="0" smtClean="0">
                          <a:solidFill>
                            <a:schemeClr val="tx1"/>
                          </a:solidFill>
                          <a:latin typeface="微軟正黑體" panose="020B0604030504040204" pitchFamily="34" charset="-120"/>
                          <a:ea typeface="微軟正黑體" panose="020B0604030504040204" pitchFamily="34" charset="-120"/>
                        </a:rPr>
                        <a:t>用法</a:t>
                      </a:r>
                      <a:endParaRPr lang="zh-TW" altLang="en-US" sz="2200"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285750" indent="-285750">
                        <a:buFont typeface="Arial" panose="020B0604020202020204" pitchFamily="34" charset="0"/>
                        <a:buChar char="•"/>
                      </a:pPr>
                      <a:r>
                        <a:rPr lang="en-US" altLang="zh-TW" sz="2200" b="0" dirty="0" smtClean="0">
                          <a:solidFill>
                            <a:schemeClr val="tx1"/>
                          </a:solidFill>
                          <a:latin typeface="微軟正黑體" panose="020B0604030504040204" pitchFamily="34" charset="-120"/>
                          <a:ea typeface="微軟正黑體" panose="020B0604030504040204" pitchFamily="34" charset="-120"/>
                        </a:rPr>
                        <a:t>Day 1</a:t>
                      </a:r>
                      <a:r>
                        <a:rPr lang="zh-TW" altLang="en-US" sz="2200" b="0" dirty="0" smtClean="0">
                          <a:solidFill>
                            <a:schemeClr val="tx1"/>
                          </a:solidFill>
                          <a:latin typeface="微軟正黑體" panose="020B0604030504040204" pitchFamily="34" charset="-120"/>
                          <a:ea typeface="微軟正黑體" panose="020B0604030504040204" pitchFamily="34" charset="-120"/>
                        </a:rPr>
                        <a:t>：</a:t>
                      </a:r>
                      <a:r>
                        <a:rPr lang="en-US" altLang="zh-TW" sz="2200" b="0" dirty="0" smtClean="0">
                          <a:solidFill>
                            <a:schemeClr val="tx1"/>
                          </a:solidFill>
                          <a:latin typeface="微軟正黑體" panose="020B0604030504040204" pitchFamily="34" charset="-120"/>
                          <a:ea typeface="微軟正黑體" panose="020B0604030504040204" pitchFamily="34" charset="-120"/>
                        </a:rPr>
                        <a:t>1600mg</a:t>
                      </a:r>
                      <a:r>
                        <a:rPr lang="zh-TW" altLang="en-US" sz="2200" b="0" dirty="0" smtClean="0">
                          <a:solidFill>
                            <a:schemeClr val="tx1"/>
                          </a:solidFill>
                          <a:latin typeface="微軟正黑體" panose="020B0604030504040204" pitchFamily="34" charset="-120"/>
                          <a:ea typeface="微軟正黑體" panose="020B0604030504040204" pitchFamily="34" charset="-120"/>
                        </a:rPr>
                        <a:t> </a:t>
                      </a:r>
                      <a:r>
                        <a:rPr lang="en-US" altLang="zh-TW" sz="2200" b="0" dirty="0" smtClean="0">
                          <a:solidFill>
                            <a:schemeClr val="tx1"/>
                          </a:solidFill>
                          <a:latin typeface="微軟正黑體" panose="020B0604030504040204" pitchFamily="34" charset="-120"/>
                          <a:ea typeface="微軟正黑體" panose="020B0604030504040204" pitchFamily="34" charset="-120"/>
                        </a:rPr>
                        <a:t>BID</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2200" b="0" dirty="0" smtClean="0">
                          <a:solidFill>
                            <a:schemeClr val="tx1"/>
                          </a:solidFill>
                          <a:latin typeface="微軟正黑體" panose="020B0604030504040204" pitchFamily="34" charset="-120"/>
                          <a:ea typeface="微軟正黑體" panose="020B0604030504040204" pitchFamily="34" charset="-120"/>
                        </a:rPr>
                        <a:t>Day </a:t>
                      </a:r>
                      <a:r>
                        <a:rPr lang="zh-TW" altLang="en-US" sz="2200" b="0" dirty="0" smtClean="0">
                          <a:solidFill>
                            <a:schemeClr val="tx1"/>
                          </a:solidFill>
                          <a:latin typeface="微軟正黑體" panose="020B0604030504040204" pitchFamily="34" charset="-120"/>
                          <a:ea typeface="微軟正黑體" panose="020B0604030504040204" pitchFamily="34" charset="-120"/>
                        </a:rPr>
                        <a:t> </a:t>
                      </a:r>
                      <a:r>
                        <a:rPr lang="en-US" altLang="zh-TW" sz="2200" b="0" dirty="0" smtClean="0">
                          <a:solidFill>
                            <a:schemeClr val="tx1"/>
                          </a:solidFill>
                          <a:latin typeface="微軟正黑體" panose="020B0604030504040204" pitchFamily="34" charset="-120"/>
                          <a:ea typeface="微軟正黑體" panose="020B0604030504040204" pitchFamily="34" charset="-120"/>
                        </a:rPr>
                        <a:t>2 ~</a:t>
                      </a:r>
                      <a:r>
                        <a:rPr lang="zh-TW" altLang="en-US" sz="2200" b="0" dirty="0" smtClean="0">
                          <a:solidFill>
                            <a:schemeClr val="tx1"/>
                          </a:solidFill>
                          <a:latin typeface="微軟正黑體" panose="020B0604030504040204" pitchFamily="34" charset="-120"/>
                          <a:ea typeface="微軟正黑體" panose="020B0604030504040204" pitchFamily="34" charset="-120"/>
                        </a:rPr>
                        <a:t> </a:t>
                      </a:r>
                      <a:r>
                        <a:rPr lang="en-US" altLang="zh-TW" sz="2200" b="0" dirty="0" smtClean="0">
                          <a:solidFill>
                            <a:schemeClr val="tx1"/>
                          </a:solidFill>
                          <a:latin typeface="微軟正黑體" panose="020B0604030504040204" pitchFamily="34" charset="-120"/>
                          <a:ea typeface="微軟正黑體" panose="020B0604030504040204" pitchFamily="34" charset="-120"/>
                        </a:rPr>
                        <a:t>5 </a:t>
                      </a:r>
                      <a:r>
                        <a:rPr lang="zh-TW" altLang="en-US" sz="2200" b="0" dirty="0" smtClean="0">
                          <a:solidFill>
                            <a:schemeClr val="tx1"/>
                          </a:solidFill>
                          <a:latin typeface="微軟正黑體" panose="020B0604030504040204" pitchFamily="34" charset="-120"/>
                          <a:ea typeface="微軟正黑體" panose="020B0604030504040204" pitchFamily="34" charset="-120"/>
                        </a:rPr>
                        <a:t>：</a:t>
                      </a:r>
                      <a:r>
                        <a:rPr lang="en-US" altLang="zh-TW" sz="2200" b="0" dirty="0" smtClean="0">
                          <a:solidFill>
                            <a:schemeClr val="tx1"/>
                          </a:solidFill>
                          <a:latin typeface="微軟正黑體" panose="020B0604030504040204" pitchFamily="34" charset="-120"/>
                          <a:ea typeface="微軟正黑體" panose="020B0604030504040204" pitchFamily="34" charset="-120"/>
                        </a:rPr>
                        <a:t>600mg   BID</a:t>
                      </a:r>
                    </a:p>
                    <a:p>
                      <a:pPr marL="285750" indent="-285750">
                        <a:buFont typeface="Arial" panose="020B0604020202020204" pitchFamily="34" charset="0"/>
                        <a:buChar char="•"/>
                      </a:pPr>
                      <a:r>
                        <a:rPr lang="zh-TW" altLang="en-US" sz="2200" b="0" dirty="0" smtClean="0">
                          <a:solidFill>
                            <a:schemeClr val="tx1"/>
                          </a:solidFill>
                          <a:latin typeface="微軟正黑體" panose="020B0604030504040204" pitchFamily="34" charset="-120"/>
                          <a:ea typeface="微軟正黑體" panose="020B0604030504040204" pitchFamily="34" charset="-120"/>
                        </a:rPr>
                        <a:t>本藥劑具致畸胎性，禁使用於兒童，且無小兒投藥經驗</a:t>
                      </a:r>
                      <a:endParaRPr lang="zh-TW" altLang="en-US" sz="2200" b="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459575">
                <a:tc>
                  <a:txBody>
                    <a:bodyPr/>
                    <a:lstStyle/>
                    <a:p>
                      <a:r>
                        <a:rPr lang="zh-TW" altLang="en-US" sz="2200" b="0" dirty="0" smtClean="0">
                          <a:solidFill>
                            <a:schemeClr val="tx1"/>
                          </a:solidFill>
                          <a:latin typeface="微軟正黑體" panose="020B0604030504040204" pitchFamily="34" charset="-120"/>
                          <a:ea typeface="微軟正黑體" panose="020B0604030504040204" pitchFamily="34" charset="-120"/>
                        </a:rPr>
                        <a:t>副作用</a:t>
                      </a:r>
                      <a:endParaRPr lang="zh-TW" altLang="en-US" sz="2200" b="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indent="0">
                        <a:buFont typeface="Arial" panose="020B0604020202020204" pitchFamily="34" charset="0"/>
                        <a:buNone/>
                      </a:pPr>
                      <a:r>
                        <a:rPr lang="zh-TW" altLang="en-US" sz="2200" b="0" dirty="0" smtClean="0">
                          <a:solidFill>
                            <a:schemeClr val="tx1"/>
                          </a:solidFill>
                          <a:latin typeface="微軟正黑體" panose="020B0604030504040204" pitchFamily="34" charset="-120"/>
                          <a:ea typeface="微軟正黑體" panose="020B0604030504040204" pitchFamily="34" charset="-120"/>
                        </a:rPr>
                        <a:t>血中尿酸增加、腹瀉、嗜中性白血球減少、肝功能異常等。</a:t>
                      </a:r>
                      <a:endParaRPr lang="zh-TW" altLang="en-US" sz="2200" b="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1045851">
                <a:tc>
                  <a:txBody>
                    <a:bodyPr/>
                    <a:lstStyle/>
                    <a:p>
                      <a:r>
                        <a:rPr lang="zh-TW" altLang="en-US" sz="2200" b="1" dirty="0" smtClean="0">
                          <a:solidFill>
                            <a:schemeClr val="tx1"/>
                          </a:solidFill>
                          <a:latin typeface="微軟正黑體" panose="020B0604030504040204" pitchFamily="34" charset="-120"/>
                          <a:ea typeface="微軟正黑體" panose="020B0604030504040204" pitchFamily="34" charset="-120"/>
                        </a:rPr>
                        <a:t>公費條件</a:t>
                      </a:r>
                      <a:endParaRPr lang="zh-TW" altLang="en-US" sz="2200"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indent="0">
                        <a:buFont typeface="Arial" panose="020B0604020202020204" pitchFamily="34" charset="0"/>
                        <a:buNone/>
                      </a:pPr>
                      <a:r>
                        <a:rPr lang="zh-TW" altLang="en-US" sz="2200" b="1" dirty="0" smtClean="0">
                          <a:solidFill>
                            <a:schemeClr val="tx1"/>
                          </a:solidFill>
                          <a:latin typeface="微軟正黑體" panose="020B0604030504040204" pitchFamily="34" charset="-120"/>
                          <a:ea typeface="微軟正黑體" panose="020B0604030504040204" pitchFamily="34" charset="-120"/>
                        </a:rPr>
                        <a:t>符合疾病管制署公布之新型 </a:t>
                      </a:r>
                      <a:r>
                        <a:rPr lang="en-US" altLang="zh-TW" sz="2200" b="1" dirty="0" smtClean="0">
                          <a:solidFill>
                            <a:schemeClr val="tx1"/>
                          </a:solidFill>
                          <a:latin typeface="微軟正黑體" panose="020B0604030504040204" pitchFamily="34" charset="-120"/>
                          <a:ea typeface="微軟正黑體" panose="020B0604030504040204" pitchFamily="34" charset="-120"/>
                        </a:rPr>
                        <a:t>A </a:t>
                      </a:r>
                      <a:r>
                        <a:rPr lang="zh-TW" altLang="en-US" sz="2200" b="1" dirty="0" smtClean="0">
                          <a:solidFill>
                            <a:schemeClr val="tx1"/>
                          </a:solidFill>
                          <a:latin typeface="微軟正黑體" panose="020B0604030504040204" pitchFamily="34" charset="-120"/>
                          <a:ea typeface="微軟正黑體" panose="020B0604030504040204" pitchFamily="34" charset="-120"/>
                        </a:rPr>
                        <a:t>型流感通報定義者，經使用克流感及瑞 樂沙等流感抗病毒藥劑治療無效，且經醫師評估及病患</a:t>
                      </a:r>
                      <a:r>
                        <a:rPr lang="en-US" altLang="zh-TW" sz="2200" b="1" dirty="0" smtClean="0">
                          <a:solidFill>
                            <a:schemeClr val="tx1"/>
                          </a:solidFill>
                          <a:latin typeface="微軟正黑體" panose="020B0604030504040204" pitchFamily="34" charset="-120"/>
                          <a:ea typeface="微軟正黑體" panose="020B0604030504040204" pitchFamily="34" charset="-120"/>
                        </a:rPr>
                        <a:t>/</a:t>
                      </a:r>
                      <a:r>
                        <a:rPr lang="zh-TW" altLang="en-US" sz="2200" b="1" dirty="0" smtClean="0">
                          <a:solidFill>
                            <a:schemeClr val="tx1"/>
                          </a:solidFill>
                          <a:latin typeface="微軟正黑體" panose="020B0604030504040204" pitchFamily="34" charset="-120"/>
                          <a:ea typeface="微軟正黑體" panose="020B0604030504040204" pitchFamily="34" charset="-120"/>
                        </a:rPr>
                        <a:t>家屬同意使用者。</a:t>
                      </a:r>
                      <a:endParaRPr lang="zh-TW" altLang="en-US" sz="2200"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5441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200" b="1" dirty="0" smtClean="0">
                          <a:solidFill>
                            <a:srgbClr val="008000"/>
                          </a:solidFill>
                          <a:latin typeface="微軟正黑體" panose="020B0604030504040204" pitchFamily="34" charset="-120"/>
                          <a:ea typeface="微軟正黑體" panose="020B0604030504040204" pitchFamily="34" charset="-120"/>
                        </a:rPr>
                        <a:t>配置點</a:t>
                      </a:r>
                      <a:endParaRPr lang="zh-TW" altLang="en-US" sz="2200" b="1" dirty="0">
                        <a:solidFill>
                          <a:srgbClr val="008000"/>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indent="0">
                        <a:buFont typeface="Arial" panose="020B0604020202020204" pitchFamily="34" charset="0"/>
                        <a:buNone/>
                      </a:pPr>
                      <a:r>
                        <a:rPr lang="zh-TW" altLang="en-US" sz="2200" b="1" dirty="0" smtClean="0">
                          <a:solidFill>
                            <a:srgbClr val="008000"/>
                          </a:solidFill>
                          <a:latin typeface="微軟正黑體" panose="020B0604030504040204" pitchFamily="34" charset="-120"/>
                          <a:ea typeface="微軟正黑體" panose="020B0604030504040204" pitchFamily="34" charset="-120"/>
                        </a:rPr>
                        <a:t>疾病管制署各區管制中心</a:t>
                      </a:r>
                      <a:endParaRPr lang="zh-TW" altLang="en-US" sz="2200" b="1" dirty="0">
                        <a:solidFill>
                          <a:srgbClr val="008000"/>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sp>
        <p:nvSpPr>
          <p:cNvPr id="6" name="標題 1"/>
          <p:cNvSpPr>
            <a:spLocks noGrp="1"/>
          </p:cNvSpPr>
          <p:nvPr>
            <p:ph type="title"/>
          </p:nvPr>
        </p:nvSpPr>
        <p:spPr>
          <a:xfrm>
            <a:off x="179512" y="101527"/>
            <a:ext cx="8352928" cy="1512168"/>
          </a:xfrm>
          <a:solidFill>
            <a:schemeClr val="bg1"/>
          </a:solidFill>
        </p:spPr>
        <p:txBody>
          <a:bodyPr>
            <a:noAutofit/>
          </a:bodyPr>
          <a:lstStyle/>
          <a:p>
            <a:pPr marL="342900" lvl="1" indent="-342900"/>
            <a:r>
              <a:rPr lang="zh-TW" altLang="en-US" sz="4000" b="1" dirty="0" smtClean="0">
                <a:solidFill>
                  <a:srgbClr val="0000FF"/>
                </a:solidFill>
                <a:latin typeface="微軟正黑體" panose="020B0604030504040204" pitchFamily="34" charset="-120"/>
                <a:ea typeface="微軟正黑體" panose="020B0604030504040204" pitchFamily="34" charset="-120"/>
              </a:rPr>
              <a:t>抗流感抗病毒藥 </a:t>
            </a:r>
            <a:r>
              <a:rPr lang="en-US" altLang="zh-TW" sz="3600" b="1" dirty="0" smtClean="0">
                <a:solidFill>
                  <a:srgbClr val="0000FF"/>
                </a:solidFill>
                <a:latin typeface="微軟正黑體" panose="020B0604030504040204" pitchFamily="34" charset="-120"/>
                <a:ea typeface="微軟正黑體" panose="020B0604030504040204" pitchFamily="34" charset="-120"/>
              </a:rPr>
              <a:t>(</a:t>
            </a:r>
            <a:r>
              <a:rPr lang="en-US" altLang="zh-TW" sz="3600" dirty="0" smtClean="0">
                <a:solidFill>
                  <a:srgbClr val="0000FF"/>
                </a:solidFill>
                <a:latin typeface="微軟正黑體" panose="020B0604030504040204" pitchFamily="34" charset="-120"/>
                <a:ea typeface="微軟正黑體" panose="020B0604030504040204" pitchFamily="34" charset="-120"/>
              </a:rPr>
              <a:t>Ⅲ</a:t>
            </a:r>
            <a:r>
              <a:rPr lang="en-US" altLang="zh-TW" sz="3600" b="1" dirty="0" smtClean="0">
                <a:solidFill>
                  <a:srgbClr val="0000FF"/>
                </a:solidFill>
                <a:latin typeface="微軟正黑體" panose="020B0604030504040204" pitchFamily="34" charset="-120"/>
                <a:ea typeface="微軟正黑體" panose="020B0604030504040204" pitchFamily="34" charset="-120"/>
              </a:rPr>
              <a:t>)</a:t>
            </a:r>
            <a:r>
              <a:rPr lang="en-US" altLang="zh-TW" sz="3600" b="1" dirty="0">
                <a:solidFill>
                  <a:schemeClr val="bg1">
                    <a:lumMod val="95000"/>
                  </a:schemeClr>
                </a:solidFill>
                <a:latin typeface="微軟正黑體" panose="020B0604030504040204" pitchFamily="34" charset="-120"/>
                <a:ea typeface="微軟正黑體" panose="020B0604030504040204" pitchFamily="34" charset="-120"/>
              </a:rPr>
              <a:t/>
            </a:r>
            <a:br>
              <a:rPr lang="en-US" altLang="zh-TW" sz="3600" b="1" dirty="0">
                <a:solidFill>
                  <a:schemeClr val="bg1">
                    <a:lumMod val="95000"/>
                  </a:schemeClr>
                </a:solidFill>
                <a:latin typeface="微軟正黑體" panose="020B0604030504040204" pitchFamily="34" charset="-120"/>
                <a:ea typeface="微軟正黑體" panose="020B0604030504040204" pitchFamily="34" charset="-120"/>
              </a:rPr>
            </a:br>
            <a:r>
              <a:rPr lang="en-US" altLang="zh-TW" sz="3600" b="1" dirty="0" smtClean="0">
                <a:solidFill>
                  <a:srgbClr val="C00000"/>
                </a:solidFill>
                <a:latin typeface="微軟正黑體" panose="020B0604030504040204" pitchFamily="34" charset="-120"/>
                <a:ea typeface="微軟正黑體" panose="020B0604030504040204" pitchFamily="34" charset="-120"/>
              </a:rPr>
              <a:t>--</a:t>
            </a:r>
            <a:r>
              <a:rPr lang="en-US" altLang="zh-TW" sz="3200" b="1" dirty="0" smtClean="0">
                <a:solidFill>
                  <a:srgbClr val="C00000"/>
                </a:solidFill>
                <a:latin typeface="微軟正黑體" panose="020B0604030504040204" pitchFamily="34" charset="-120"/>
                <a:ea typeface="微軟正黑體" panose="020B0604030504040204" pitchFamily="34" charset="-120"/>
              </a:rPr>
              <a:t>RNA</a:t>
            </a:r>
            <a:r>
              <a:rPr lang="zh-TW" altLang="en-US" sz="3200" b="1" dirty="0" smtClean="0">
                <a:solidFill>
                  <a:srgbClr val="C00000"/>
                </a:solidFill>
                <a:latin typeface="微軟正黑體" panose="020B0604030504040204" pitchFamily="34" charset="-120"/>
                <a:ea typeface="微軟正黑體" panose="020B0604030504040204" pitchFamily="34" charset="-120"/>
              </a:rPr>
              <a:t>聚合酶</a:t>
            </a:r>
            <a:r>
              <a:rPr lang="zh-TW" altLang="en-US" sz="3000" b="1" dirty="0" smtClean="0">
                <a:solidFill>
                  <a:srgbClr val="C00000"/>
                </a:solidFill>
                <a:latin typeface="微軟正黑體" panose="020B0604030504040204" pitchFamily="34" charset="-120"/>
                <a:ea typeface="微軟正黑體" panose="020B0604030504040204" pitchFamily="34" charset="-120"/>
              </a:rPr>
              <a:t>抑制劑</a:t>
            </a:r>
            <a:r>
              <a:rPr lang="en-US" altLang="zh-TW" sz="3000" b="1" dirty="0" smtClean="0">
                <a:solidFill>
                  <a:srgbClr val="C00000"/>
                </a:solidFill>
                <a:latin typeface="微軟正黑體" panose="020B0604030504040204" pitchFamily="34" charset="-120"/>
                <a:ea typeface="微軟正黑體" panose="020B0604030504040204" pitchFamily="34" charset="-120"/>
              </a:rPr>
              <a:t/>
            </a:r>
            <a:br>
              <a:rPr lang="en-US" altLang="zh-TW" sz="3000" b="1" dirty="0" smtClean="0">
                <a:solidFill>
                  <a:srgbClr val="C00000"/>
                </a:solidFill>
                <a:latin typeface="微軟正黑體" panose="020B0604030504040204" pitchFamily="34" charset="-120"/>
                <a:ea typeface="微軟正黑體" panose="020B0604030504040204" pitchFamily="34" charset="-120"/>
              </a:rPr>
            </a:br>
            <a:r>
              <a:rPr lang="en-US" altLang="zh-TW" sz="3000" b="1" dirty="0" smtClean="0">
                <a:solidFill>
                  <a:srgbClr val="C00000"/>
                </a:solidFill>
                <a:latin typeface="微軟正黑體" panose="020B0604030504040204" pitchFamily="34" charset="-120"/>
                <a:ea typeface="微軟正黑體" panose="020B0604030504040204" pitchFamily="34" charset="-120"/>
              </a:rPr>
              <a:t>(</a:t>
            </a:r>
            <a:r>
              <a:rPr lang="en-US" altLang="zh-TW" sz="2400" b="1" dirty="0" smtClean="0">
                <a:solidFill>
                  <a:srgbClr val="C00000"/>
                </a:solidFill>
                <a:latin typeface="微軟正黑體" panose="020B0604030504040204" pitchFamily="34" charset="-120"/>
                <a:ea typeface="微軟正黑體" panose="020B0604030504040204" pitchFamily="34" charset="-120"/>
              </a:rPr>
              <a:t>RNA polymerase inhibitor)</a:t>
            </a:r>
            <a:endParaRPr lang="zh-TW" altLang="en-US" sz="3000" b="1" dirty="0">
              <a:solidFill>
                <a:srgbClr val="C00000"/>
              </a:solidFill>
              <a:latin typeface="微軟正黑體" panose="020B0604030504040204" pitchFamily="34" charset="-120"/>
              <a:ea typeface="微軟正黑體" panose="020B0604030504040204" pitchFamily="34" charset="-12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2140" y="260648"/>
            <a:ext cx="2088232" cy="1325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475740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507288" cy="1143000"/>
          </a:xfrm>
          <a:solidFill>
            <a:schemeClr val="bg1"/>
          </a:solidFill>
        </p:spPr>
        <p:txBody>
          <a:bodyPr>
            <a:normAutofit fontScale="90000"/>
          </a:bodyPr>
          <a:lstStyle/>
          <a:p>
            <a:pPr algn="l"/>
            <a:r>
              <a:rPr lang="zh-TW" altLang="en-US" b="1" dirty="0" smtClean="0">
                <a:solidFill>
                  <a:srgbClr val="0000FF"/>
                </a:solidFill>
                <a:latin typeface="微軟正黑體" panose="020B0604030504040204" pitchFamily="34" charset="-120"/>
                <a:ea typeface="微軟正黑體" panose="020B0604030504040204" pitchFamily="34" charset="-120"/>
              </a:rPr>
              <a:t>抗</a:t>
            </a:r>
            <a:r>
              <a:rPr lang="zh-TW" altLang="en-US" b="1" dirty="0">
                <a:solidFill>
                  <a:srgbClr val="0000FF"/>
                </a:solidFill>
                <a:latin typeface="微軟正黑體" panose="020B0604030504040204" pitchFamily="34" charset="-120"/>
                <a:ea typeface="微軟正黑體" panose="020B0604030504040204" pitchFamily="34" charset="-120"/>
              </a:rPr>
              <a:t>流感抗病</a:t>
            </a:r>
            <a:r>
              <a:rPr lang="zh-TW" altLang="en-US" b="1" dirty="0" smtClean="0">
                <a:solidFill>
                  <a:srgbClr val="0000FF"/>
                </a:solidFill>
                <a:latin typeface="微軟正黑體" panose="020B0604030504040204" pitchFamily="34" charset="-120"/>
                <a:ea typeface="微軟正黑體" panose="020B0604030504040204" pitchFamily="34" charset="-120"/>
              </a:rPr>
              <a:t>毒藥 </a:t>
            </a:r>
            <a:r>
              <a:rPr lang="en-US" altLang="zh-TW" b="1" dirty="0">
                <a:solidFill>
                  <a:srgbClr val="0000FF"/>
                </a:solidFill>
                <a:latin typeface="微軟正黑體" panose="020B0604030504040204" pitchFamily="34" charset="-120"/>
                <a:ea typeface="微軟正黑體" panose="020B0604030504040204" pitchFamily="34" charset="-120"/>
              </a:rPr>
              <a:t>(</a:t>
            </a:r>
            <a:r>
              <a:rPr lang="en-US" altLang="zh-TW" b="1" dirty="0" smtClean="0">
                <a:solidFill>
                  <a:srgbClr val="0000FF"/>
                </a:solidFill>
                <a:latin typeface="新細明體"/>
                <a:ea typeface="新細明體"/>
              </a:rPr>
              <a:t>Ⅳ)</a:t>
            </a:r>
            <a:r>
              <a:rPr lang="en-US" altLang="zh-TW" b="1" dirty="0" smtClean="0">
                <a:solidFill>
                  <a:schemeClr val="bg1">
                    <a:lumMod val="95000"/>
                  </a:schemeClr>
                </a:solidFill>
                <a:latin typeface="微軟正黑體" panose="020B0604030504040204" pitchFamily="34" charset="-120"/>
                <a:ea typeface="微軟正黑體" panose="020B0604030504040204" pitchFamily="34" charset="-120"/>
              </a:rPr>
              <a:t/>
            </a:r>
            <a:br>
              <a:rPr lang="en-US" altLang="zh-TW" b="1" dirty="0" smtClean="0">
                <a:solidFill>
                  <a:schemeClr val="bg1">
                    <a:lumMod val="95000"/>
                  </a:schemeClr>
                </a:solidFill>
                <a:latin typeface="微軟正黑體" panose="020B0604030504040204" pitchFamily="34" charset="-120"/>
                <a:ea typeface="微軟正黑體" panose="020B0604030504040204" pitchFamily="34" charset="-120"/>
              </a:rPr>
            </a:br>
            <a:r>
              <a:rPr lang="en-US" altLang="zh-TW" sz="3300" b="1" dirty="0" smtClean="0">
                <a:solidFill>
                  <a:srgbClr val="C00000"/>
                </a:solidFill>
                <a:latin typeface="微軟正黑體" panose="020B0604030504040204" pitchFamily="34" charset="-120"/>
                <a:ea typeface="微軟正黑體" panose="020B0604030504040204" pitchFamily="34" charset="-120"/>
              </a:rPr>
              <a:t>----</a:t>
            </a:r>
            <a:r>
              <a:rPr lang="zh-TW" altLang="en-US" sz="3300" b="1" dirty="0" smtClean="0">
                <a:solidFill>
                  <a:srgbClr val="C00000"/>
                </a:solidFill>
                <a:latin typeface="微軟正黑體" panose="020B0604030504040204" pitchFamily="34" charset="-120"/>
                <a:ea typeface="微軟正黑體" panose="020B0604030504040204" pitchFamily="34" charset="-120"/>
              </a:rPr>
              <a:t> 核酸</a:t>
            </a:r>
            <a:r>
              <a:rPr lang="zh-TW" altLang="en-US" sz="3300" b="1" dirty="0">
                <a:solidFill>
                  <a:srgbClr val="C00000"/>
                </a:solidFill>
                <a:latin typeface="微軟正黑體" panose="020B0604030504040204" pitchFamily="34" charset="-120"/>
                <a:ea typeface="微軟正黑體" panose="020B0604030504040204" pitchFamily="34" charset="-120"/>
              </a:rPr>
              <a:t>內切酶</a:t>
            </a:r>
            <a:r>
              <a:rPr lang="zh-TW" altLang="en-US" sz="3300" b="1" dirty="0" smtClean="0">
                <a:solidFill>
                  <a:srgbClr val="C00000"/>
                </a:solidFill>
                <a:latin typeface="微軟正黑體" panose="020B0604030504040204" pitchFamily="34" charset="-120"/>
                <a:ea typeface="微軟正黑體" panose="020B0604030504040204" pitchFamily="34" charset="-120"/>
              </a:rPr>
              <a:t>抑制劑</a:t>
            </a:r>
            <a:r>
              <a:rPr lang="en-US" altLang="zh-TW" sz="3300" b="1" dirty="0" smtClean="0">
                <a:solidFill>
                  <a:srgbClr val="C00000"/>
                </a:solidFill>
                <a:latin typeface="微軟正黑體" panose="020B0604030504040204" pitchFamily="34" charset="-120"/>
                <a:ea typeface="微軟正黑體" panose="020B0604030504040204" pitchFamily="34" charset="-120"/>
              </a:rPr>
              <a:t>(</a:t>
            </a:r>
            <a:r>
              <a:rPr lang="en-US" altLang="zh-TW" sz="3300" b="1" dirty="0">
                <a:solidFill>
                  <a:srgbClr val="C00000"/>
                </a:solidFill>
                <a:latin typeface="微軟正黑體" panose="020B0604030504040204" pitchFamily="34" charset="-120"/>
                <a:ea typeface="微軟正黑體" panose="020B0604030504040204" pitchFamily="34" charset="-120"/>
              </a:rPr>
              <a:t>Endonuclease inhibitor)</a:t>
            </a:r>
            <a:endParaRPr lang="zh-TW" altLang="en-US" sz="3300" b="1" dirty="0">
              <a:solidFill>
                <a:srgbClr val="C00000"/>
              </a:solidFill>
              <a:latin typeface="微軟正黑體" panose="020B0604030504040204" pitchFamily="34" charset="-120"/>
              <a:ea typeface="微軟正黑體" panose="020B0604030504040204" pitchFamily="34" charset="-12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11" y="1932857"/>
            <a:ext cx="8640960" cy="3863744"/>
          </a:xfrm>
          <a:prstGeom prst="rect">
            <a:avLst/>
          </a:prstGeom>
          <a:solidFill>
            <a:schemeClr val="tx2">
              <a:lumMod val="60000"/>
              <a:lumOff val="40000"/>
            </a:schemeClr>
          </a:solidFill>
          <a:ln>
            <a:noFill/>
          </a:ln>
          <a:extLst/>
        </p:spPr>
      </p:pic>
      <p:sp>
        <p:nvSpPr>
          <p:cNvPr id="3" name="向上箭號 2"/>
          <p:cNvSpPr/>
          <p:nvPr/>
        </p:nvSpPr>
        <p:spPr>
          <a:xfrm>
            <a:off x="467544" y="4581128"/>
            <a:ext cx="5616624" cy="2304256"/>
          </a:xfrm>
          <a:prstGeom prst="upArrow">
            <a:avLst/>
          </a:prstGeom>
          <a:solidFill>
            <a:schemeClr val="tx2">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smtClean="0">
                <a:solidFill>
                  <a:schemeClr val="bg1"/>
                </a:solidFill>
                <a:latin typeface="微軟正黑體" panose="020B0604030504040204" pitchFamily="34" charset="-120"/>
                <a:ea typeface="微軟正黑體" panose="020B0604030504040204" pitchFamily="34" charset="-120"/>
              </a:rPr>
              <a:t>抑制核酸</a:t>
            </a:r>
            <a:r>
              <a:rPr lang="zh-TW" altLang="en-US" sz="2000" dirty="0">
                <a:solidFill>
                  <a:schemeClr val="bg1"/>
                </a:solidFill>
                <a:latin typeface="微軟正黑體" panose="020B0604030504040204" pitchFamily="34" charset="-120"/>
                <a:ea typeface="微軟正黑體" panose="020B0604030504040204" pitchFamily="34" charset="-120"/>
              </a:rPr>
              <a:t>內切</a:t>
            </a:r>
            <a:r>
              <a:rPr lang="zh-TW" altLang="en-US" sz="2000" dirty="0" smtClean="0">
                <a:solidFill>
                  <a:schemeClr val="bg1"/>
                </a:solidFill>
                <a:latin typeface="微軟正黑體" panose="020B0604030504040204" pitchFamily="34" charset="-120"/>
                <a:ea typeface="微軟正黑體" panose="020B0604030504040204" pitchFamily="34" charset="-120"/>
              </a:rPr>
              <a:t>酶，使宿主細胞 </a:t>
            </a:r>
            <a:r>
              <a:rPr lang="en-US" altLang="zh-TW" sz="2000" dirty="0" smtClean="0">
                <a:solidFill>
                  <a:schemeClr val="bg1"/>
                </a:solidFill>
                <a:latin typeface="微軟正黑體" panose="020B0604030504040204" pitchFamily="34" charset="-120"/>
                <a:ea typeface="微軟正黑體" panose="020B0604030504040204" pitchFamily="34" charset="-120"/>
              </a:rPr>
              <a:t>RNA</a:t>
            </a:r>
            <a:r>
              <a:rPr lang="zh-TW" altLang="en-US" sz="2000" dirty="0" smtClean="0">
                <a:solidFill>
                  <a:schemeClr val="bg1"/>
                </a:solidFill>
                <a:latin typeface="微軟正黑體" panose="020B0604030504040204" pitchFamily="34" charset="-120"/>
                <a:ea typeface="微軟正黑體" panose="020B0604030504040204" pitchFamily="34" charset="-120"/>
              </a:rPr>
              <a:t>無法被切除作為 </a:t>
            </a:r>
            <a:r>
              <a:rPr lang="en-US" altLang="zh-TW" sz="2000" dirty="0">
                <a:solidFill>
                  <a:schemeClr val="bg1"/>
                </a:solidFill>
                <a:latin typeface="微軟正黑體" panose="020B0604030504040204" pitchFamily="34" charset="-120"/>
                <a:ea typeface="微軟正黑體" panose="020B0604030504040204" pitchFamily="34" charset="-120"/>
              </a:rPr>
              <a:t>mRNA </a:t>
            </a:r>
            <a:r>
              <a:rPr lang="zh-TW" altLang="en-US" sz="2000" dirty="0">
                <a:solidFill>
                  <a:schemeClr val="bg1"/>
                </a:solidFill>
                <a:latin typeface="微軟正黑體" panose="020B0604030504040204" pitchFamily="34" charset="-120"/>
                <a:ea typeface="微軟正黑體" panose="020B0604030504040204" pitchFamily="34" charset="-120"/>
              </a:rPr>
              <a:t>的 </a:t>
            </a:r>
            <a:r>
              <a:rPr lang="en-US" altLang="zh-TW" sz="2000" dirty="0">
                <a:solidFill>
                  <a:schemeClr val="bg1"/>
                </a:solidFill>
                <a:latin typeface="微軟正黑體" panose="020B0604030504040204" pitchFamily="34" charset="-120"/>
                <a:ea typeface="微軟正黑體" panose="020B0604030504040204" pitchFamily="34" charset="-120"/>
              </a:rPr>
              <a:t>5’ </a:t>
            </a:r>
            <a:r>
              <a:rPr lang="zh-TW" altLang="en-US" sz="2000" dirty="0">
                <a:solidFill>
                  <a:schemeClr val="bg1"/>
                </a:solidFill>
                <a:latin typeface="微軟正黑體" panose="020B0604030504040204" pitchFamily="34" charset="-120"/>
                <a:ea typeface="微軟正黑體" panose="020B0604030504040204" pitchFamily="34" charset="-120"/>
              </a:rPr>
              <a:t>帽 </a:t>
            </a:r>
            <a:r>
              <a:rPr lang="en-US" altLang="zh-TW" sz="2000" dirty="0">
                <a:solidFill>
                  <a:schemeClr val="bg1"/>
                </a:solidFill>
                <a:latin typeface="微軟正黑體" panose="020B0604030504040204" pitchFamily="34" charset="-120"/>
                <a:ea typeface="微軟正黑體" panose="020B0604030504040204" pitchFamily="34" charset="-120"/>
              </a:rPr>
              <a:t>(cap) </a:t>
            </a:r>
            <a:r>
              <a:rPr lang="zh-TW" altLang="en-US" sz="2000" dirty="0">
                <a:solidFill>
                  <a:schemeClr val="bg1"/>
                </a:solidFill>
                <a:latin typeface="微軟正黑體" panose="020B0604030504040204" pitchFamily="34" charset="-120"/>
                <a:ea typeface="微軟正黑體" panose="020B0604030504040204" pitchFamily="34" charset="-120"/>
              </a:rPr>
              <a:t>， </a:t>
            </a:r>
            <a:r>
              <a:rPr lang="zh-TW" altLang="en-US" sz="2000" dirty="0" smtClean="0">
                <a:solidFill>
                  <a:schemeClr val="bg1"/>
                </a:solidFill>
                <a:latin typeface="微軟正黑體" panose="020B0604030504040204" pitchFamily="34" charset="-120"/>
                <a:ea typeface="微軟正黑體" panose="020B0604030504040204" pitchFamily="34" charset="-120"/>
              </a:rPr>
              <a:t>終止病毒</a:t>
            </a:r>
            <a:r>
              <a:rPr lang="en-US" altLang="zh-TW" sz="2000" dirty="0">
                <a:solidFill>
                  <a:schemeClr val="bg1"/>
                </a:solidFill>
                <a:latin typeface="微軟正黑體" panose="020B0604030504040204" pitchFamily="34" charset="-120"/>
                <a:ea typeface="微軟正黑體" panose="020B0604030504040204" pitchFamily="34" charset="-120"/>
              </a:rPr>
              <a:t>mRNA</a:t>
            </a:r>
            <a:r>
              <a:rPr lang="zh-TW" altLang="en-US" sz="2000" dirty="0">
                <a:solidFill>
                  <a:schemeClr val="bg1"/>
                </a:solidFill>
                <a:latin typeface="微軟正黑體" panose="020B0604030504040204" pitchFamily="34" charset="-120"/>
                <a:ea typeface="微軟正黑體" panose="020B0604030504040204" pitchFamily="34" charset="-120"/>
              </a:rPr>
              <a:t>的</a:t>
            </a:r>
            <a:r>
              <a:rPr lang="zh-TW" altLang="en-US" sz="2000" dirty="0" smtClean="0">
                <a:solidFill>
                  <a:schemeClr val="bg1"/>
                </a:solidFill>
                <a:latin typeface="微軟正黑體" panose="020B0604030504040204" pitchFamily="34" charset="-120"/>
                <a:ea typeface="微軟正黑體" panose="020B0604030504040204" pitchFamily="34" charset="-120"/>
              </a:rPr>
              <a:t>轉錄</a:t>
            </a:r>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46460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1382641383"/>
              </p:ext>
            </p:extLst>
          </p:nvPr>
        </p:nvGraphicFramePr>
        <p:xfrm>
          <a:off x="251520" y="1916832"/>
          <a:ext cx="8568952" cy="4708982"/>
        </p:xfrm>
        <a:graphic>
          <a:graphicData uri="http://schemas.openxmlformats.org/drawingml/2006/table">
            <a:tbl>
              <a:tblPr firstRow="1" bandRow="1">
                <a:tableStyleId>{5C22544A-7EE6-4342-B048-85BDC9FD1C3A}</a:tableStyleId>
              </a:tblPr>
              <a:tblGrid>
                <a:gridCol w="1143939"/>
                <a:gridCol w="7425013"/>
              </a:tblGrid>
              <a:tr h="409809">
                <a:tc>
                  <a:txBody>
                    <a:bodyPr/>
                    <a:lstStyle/>
                    <a:p>
                      <a:r>
                        <a:rPr lang="zh-TW" altLang="en-US" sz="2200" dirty="0" smtClean="0">
                          <a:solidFill>
                            <a:schemeClr val="tx1"/>
                          </a:solidFill>
                          <a:latin typeface="微軟正黑體" panose="020B0604030504040204" pitchFamily="34" charset="-120"/>
                          <a:ea typeface="微軟正黑體" panose="020B0604030504040204" pitchFamily="34" charset="-120"/>
                        </a:rPr>
                        <a:t>藥名</a:t>
                      </a:r>
                      <a:endParaRPr lang="zh-TW" altLang="en-US" sz="2200" dirty="0">
                        <a:solidFill>
                          <a:schemeClr val="tx1"/>
                        </a:solidFill>
                        <a:latin typeface="微軟正黑體" panose="020B0604030504040204" pitchFamily="34" charset="-120"/>
                        <a:ea typeface="微軟正黑體" panose="020B0604030504040204" pitchFamily="34" charset="-120"/>
                      </a:endParaRPr>
                    </a:p>
                  </a:txBody>
                  <a:tcPr>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altLang="zh-TW" sz="2200" b="1" i="0" kern="1200" dirty="0" err="1" smtClean="0">
                          <a:solidFill>
                            <a:srgbClr val="0000FF"/>
                          </a:solidFill>
                          <a:effectLst/>
                          <a:latin typeface="+mn-lt"/>
                          <a:ea typeface="+mn-ea"/>
                          <a:cs typeface="+mn-cs"/>
                        </a:rPr>
                        <a:t>Xoﬂuza</a:t>
                      </a:r>
                      <a:r>
                        <a:rPr lang="en-US" altLang="zh-TW" sz="2200" b="1" i="0" kern="1200" dirty="0" smtClean="0">
                          <a:solidFill>
                            <a:srgbClr val="0000FF"/>
                          </a:solidFill>
                          <a:effectLst/>
                          <a:latin typeface="+mn-lt"/>
                          <a:ea typeface="+mn-ea"/>
                          <a:cs typeface="+mn-cs"/>
                        </a:rPr>
                        <a:t>®</a:t>
                      </a:r>
                      <a:r>
                        <a:rPr lang="zh-TW" altLang="en-US" sz="2200" b="1" i="0" kern="1200" dirty="0" smtClean="0">
                          <a:solidFill>
                            <a:srgbClr val="0000FF"/>
                          </a:solidFill>
                          <a:effectLst/>
                          <a:latin typeface="+mn-lt"/>
                          <a:ea typeface="+mn-ea"/>
                          <a:cs typeface="+mn-cs"/>
                        </a:rPr>
                        <a:t>（</a:t>
                      </a:r>
                      <a:r>
                        <a:rPr lang="en-US" altLang="zh-TW" sz="2200" b="1" i="0" kern="1200" dirty="0" err="1" smtClean="0">
                          <a:solidFill>
                            <a:srgbClr val="0000FF"/>
                          </a:solidFill>
                          <a:effectLst/>
                          <a:latin typeface="+mn-lt"/>
                          <a:ea typeface="+mn-ea"/>
                          <a:cs typeface="+mn-cs"/>
                        </a:rPr>
                        <a:t>Baloxavir</a:t>
                      </a:r>
                      <a:r>
                        <a:rPr lang="en-US" altLang="zh-TW" sz="2200" b="1" i="0" kern="1200" dirty="0" smtClean="0">
                          <a:solidFill>
                            <a:srgbClr val="0000FF"/>
                          </a:solidFill>
                          <a:effectLst/>
                          <a:latin typeface="+mn-lt"/>
                          <a:ea typeface="+mn-ea"/>
                          <a:cs typeface="+mn-cs"/>
                        </a:rPr>
                        <a:t> </a:t>
                      </a:r>
                      <a:r>
                        <a:rPr lang="en-US" altLang="zh-TW" sz="2200" b="1" i="0" kern="1200" dirty="0" err="1" smtClean="0">
                          <a:solidFill>
                            <a:srgbClr val="0000FF"/>
                          </a:solidFill>
                          <a:effectLst/>
                          <a:latin typeface="微軟正黑體" panose="020B0604030504040204" pitchFamily="34" charset="-120"/>
                          <a:ea typeface="微軟正黑體" panose="020B0604030504040204" pitchFamily="34" charset="-120"/>
                          <a:cs typeface="+mn-cs"/>
                        </a:rPr>
                        <a:t>marboxil</a:t>
                      </a:r>
                      <a:r>
                        <a:rPr lang="zh-TW" altLang="en-US" sz="2200" b="1" i="0" kern="1200" dirty="0" smtClean="0">
                          <a:solidFill>
                            <a:srgbClr val="0000FF"/>
                          </a:solidFill>
                          <a:effectLst/>
                          <a:latin typeface="微軟正黑體" panose="020B0604030504040204" pitchFamily="34" charset="-120"/>
                          <a:ea typeface="微軟正黑體" panose="020B0604030504040204" pitchFamily="34" charset="-120"/>
                          <a:cs typeface="+mn-cs"/>
                        </a:rPr>
                        <a:t> 紓伏效</a:t>
                      </a:r>
                      <a:r>
                        <a:rPr lang="zh-TW" altLang="en-US" sz="2200" b="0" i="0" kern="1200" dirty="0" smtClean="0">
                          <a:solidFill>
                            <a:srgbClr val="0000FF"/>
                          </a:solidFill>
                          <a:effectLst/>
                          <a:latin typeface="+mn-lt"/>
                          <a:ea typeface="+mn-ea"/>
                          <a:cs typeface="+mn-cs"/>
                        </a:rPr>
                        <a:t>）</a:t>
                      </a:r>
                      <a:endParaRPr lang="zh-TW" altLang="en-US" sz="2200" dirty="0">
                        <a:solidFill>
                          <a:srgbClr val="0000FF"/>
                        </a:solidFill>
                        <a:latin typeface="微軟正黑體" panose="020B0604030504040204" pitchFamily="34" charset="-120"/>
                        <a:ea typeface="微軟正黑體" panose="020B0604030504040204" pitchFamily="34" charset="-120"/>
                      </a:endParaRPr>
                    </a:p>
                  </a:txBody>
                  <a:tcPr>
                    <a:lnB w="12700" cap="flat" cmpd="sng" algn="ctr">
                      <a:solidFill>
                        <a:schemeClr val="tx1"/>
                      </a:solidFill>
                      <a:prstDash val="solid"/>
                      <a:round/>
                      <a:headEnd type="none" w="med" len="med"/>
                      <a:tailEnd type="none" w="med" len="med"/>
                    </a:lnB>
                    <a:solidFill>
                      <a:schemeClr val="accent6">
                        <a:lumMod val="40000"/>
                        <a:lumOff val="60000"/>
                      </a:schemeClr>
                    </a:solidFill>
                  </a:tcPr>
                </a:tc>
              </a:tr>
              <a:tr h="409809">
                <a:tc>
                  <a:txBody>
                    <a:bodyPr/>
                    <a:lstStyle/>
                    <a:p>
                      <a:r>
                        <a:rPr lang="zh-TW" altLang="en-US" sz="2200" dirty="0" smtClean="0">
                          <a:solidFill>
                            <a:schemeClr val="tx1"/>
                          </a:solidFill>
                          <a:latin typeface="微軟正黑體" panose="020B0604030504040204" pitchFamily="34" charset="-120"/>
                          <a:ea typeface="微軟正黑體" panose="020B0604030504040204" pitchFamily="34" charset="-120"/>
                        </a:rPr>
                        <a:t>廠牌</a:t>
                      </a:r>
                      <a:endParaRPr lang="zh-TW" altLang="en-US" sz="22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zh-TW" altLang="en-US" sz="2200" dirty="0" smtClean="0">
                          <a:solidFill>
                            <a:schemeClr val="tx1"/>
                          </a:solidFill>
                          <a:latin typeface="微軟正黑體" panose="020B0604030504040204" pitchFamily="34" charset="-120"/>
                          <a:ea typeface="微軟正黑體" panose="020B0604030504040204" pitchFamily="34" charset="-120"/>
                        </a:rPr>
                        <a:t>鹽野義</a:t>
                      </a:r>
                      <a:endParaRPr lang="zh-TW" altLang="en-US" sz="22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409809">
                <a:tc>
                  <a:txBody>
                    <a:bodyPr/>
                    <a:lstStyle/>
                    <a:p>
                      <a:r>
                        <a:rPr lang="zh-TW" altLang="en-US" sz="2200" dirty="0" smtClean="0">
                          <a:latin typeface="微軟正黑體" panose="020B0604030504040204" pitchFamily="34" charset="-120"/>
                          <a:ea typeface="微軟正黑體" panose="020B0604030504040204" pitchFamily="34" charset="-120"/>
                        </a:rPr>
                        <a:t>適應症</a:t>
                      </a:r>
                      <a:endParaRPr lang="zh-TW" altLang="en-US" sz="22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indent="0">
                        <a:buFont typeface="Arial" panose="020B0604020202020204" pitchFamily="34" charset="0"/>
                        <a:buNone/>
                      </a:pPr>
                      <a:r>
                        <a:rPr lang="zh-TW" altLang="en-US" sz="2200" b="0" i="0" kern="1200" dirty="0" smtClean="0">
                          <a:solidFill>
                            <a:schemeClr val="dk1"/>
                          </a:solidFill>
                          <a:effectLst/>
                          <a:latin typeface="微軟正黑體" panose="020B0604030504040204" pitchFamily="34" charset="-120"/>
                          <a:ea typeface="微軟正黑體" panose="020B0604030504040204" pitchFamily="34" charset="-120"/>
                          <a:cs typeface="+mn-cs"/>
                        </a:rPr>
                        <a:t>治療或預防成人及</a:t>
                      </a:r>
                      <a:r>
                        <a:rPr lang="en-US" altLang="zh-TW" sz="2200" b="0" i="0" kern="1200" dirty="0" smtClean="0">
                          <a:solidFill>
                            <a:schemeClr val="dk1"/>
                          </a:solidFill>
                          <a:effectLst/>
                          <a:latin typeface="微軟正黑體" panose="020B0604030504040204" pitchFamily="34" charset="-120"/>
                          <a:ea typeface="微軟正黑體" panose="020B0604030504040204" pitchFamily="34" charset="-120"/>
                          <a:cs typeface="+mn-cs"/>
                        </a:rPr>
                        <a:t>12</a:t>
                      </a:r>
                      <a:r>
                        <a:rPr lang="zh-TW" altLang="en-US" sz="2200" b="0" i="0" kern="1200" dirty="0" smtClean="0">
                          <a:solidFill>
                            <a:schemeClr val="dk1"/>
                          </a:solidFill>
                          <a:effectLst/>
                          <a:latin typeface="微軟正黑體" panose="020B0604030504040204" pitchFamily="34" charset="-120"/>
                          <a:ea typeface="微軟正黑體" panose="020B0604030504040204" pitchFamily="34" charset="-120"/>
                          <a:cs typeface="+mn-cs"/>
                        </a:rPr>
                        <a:t>歲以上兒童之</a:t>
                      </a:r>
                      <a:r>
                        <a:rPr lang="en-US" altLang="zh-TW" sz="2200" b="0" i="0" kern="1200" dirty="0" smtClean="0">
                          <a:solidFill>
                            <a:schemeClr val="dk1"/>
                          </a:solidFill>
                          <a:effectLst/>
                          <a:latin typeface="微軟正黑體" panose="020B0604030504040204" pitchFamily="34" charset="-120"/>
                          <a:ea typeface="微軟正黑體" panose="020B0604030504040204" pitchFamily="34" charset="-120"/>
                          <a:cs typeface="+mn-cs"/>
                        </a:rPr>
                        <a:t>A</a:t>
                      </a:r>
                      <a:r>
                        <a:rPr lang="zh-TW" altLang="en-US" sz="2200" b="0" i="0" kern="1200" dirty="0" smtClean="0">
                          <a:solidFill>
                            <a:schemeClr val="dk1"/>
                          </a:solidFill>
                          <a:effectLst/>
                          <a:latin typeface="微軟正黑體" panose="020B0604030504040204" pitchFamily="34" charset="-120"/>
                          <a:ea typeface="微軟正黑體" panose="020B0604030504040204" pitchFamily="34" charset="-120"/>
                          <a:cs typeface="+mn-cs"/>
                        </a:rPr>
                        <a:t>或</a:t>
                      </a:r>
                      <a:r>
                        <a:rPr lang="en-US" altLang="zh-TW" sz="2200" b="0" i="0" kern="1200" dirty="0" smtClean="0">
                          <a:solidFill>
                            <a:schemeClr val="dk1"/>
                          </a:solidFill>
                          <a:effectLst/>
                          <a:latin typeface="微軟正黑體" panose="020B0604030504040204" pitchFamily="34" charset="-120"/>
                          <a:ea typeface="微軟正黑體" panose="020B0604030504040204" pitchFamily="34" charset="-120"/>
                          <a:cs typeface="+mn-cs"/>
                        </a:rPr>
                        <a:t>B</a:t>
                      </a:r>
                      <a:r>
                        <a:rPr lang="zh-TW" altLang="en-US" sz="2200" b="0" i="0" kern="1200" dirty="0" smtClean="0">
                          <a:solidFill>
                            <a:schemeClr val="dk1"/>
                          </a:solidFill>
                          <a:effectLst/>
                          <a:latin typeface="微軟正黑體" panose="020B0604030504040204" pitchFamily="34" charset="-120"/>
                          <a:ea typeface="微軟正黑體" panose="020B0604030504040204" pitchFamily="34" charset="-120"/>
                          <a:cs typeface="+mn-cs"/>
                        </a:rPr>
                        <a:t>型流行性感冒</a:t>
                      </a:r>
                      <a:endParaRPr lang="zh-TW" altLang="en-US" sz="22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409809">
                <a:tc>
                  <a:txBody>
                    <a:bodyPr/>
                    <a:lstStyle/>
                    <a:p>
                      <a:r>
                        <a:rPr lang="zh-TW" altLang="en-US" sz="2200" dirty="0" smtClean="0">
                          <a:solidFill>
                            <a:schemeClr val="tx1"/>
                          </a:solidFill>
                          <a:latin typeface="微軟正黑體" panose="020B0604030504040204" pitchFamily="34" charset="-120"/>
                          <a:ea typeface="微軟正黑體" panose="020B0604030504040204" pitchFamily="34" charset="-120"/>
                        </a:rPr>
                        <a:t>劑量</a:t>
                      </a:r>
                      <a:endParaRPr lang="zh-TW" altLang="en-US" sz="22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altLang="zh-TW" sz="2200" dirty="0" smtClean="0">
                          <a:solidFill>
                            <a:schemeClr val="tx1"/>
                          </a:solidFill>
                          <a:latin typeface="微軟正黑體" panose="020B0604030504040204" pitchFamily="34" charset="-120"/>
                          <a:ea typeface="微軟正黑體" panose="020B0604030504040204" pitchFamily="34" charset="-120"/>
                        </a:rPr>
                        <a:t>20 mg/tab</a:t>
                      </a:r>
                      <a:endParaRPr lang="zh-TW" altLang="en-US" sz="22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669384">
                <a:tc>
                  <a:txBody>
                    <a:bodyPr/>
                    <a:lstStyle/>
                    <a:p>
                      <a:r>
                        <a:rPr lang="zh-TW" altLang="en-US" sz="2200" dirty="0" smtClean="0">
                          <a:solidFill>
                            <a:schemeClr val="tx1"/>
                          </a:solidFill>
                          <a:latin typeface="微軟正黑體" panose="020B0604030504040204" pitchFamily="34" charset="-120"/>
                          <a:ea typeface="微軟正黑體" panose="020B0604030504040204" pitchFamily="34" charset="-120"/>
                        </a:rPr>
                        <a:t>用法</a:t>
                      </a:r>
                      <a:endParaRPr lang="zh-TW" altLang="en-US" sz="22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342900" indent="-342900">
                        <a:buFont typeface="Arial" panose="020B0604020202020204" pitchFamily="34" charset="0"/>
                        <a:buChar char="•"/>
                      </a:pPr>
                      <a:r>
                        <a:rPr lang="zh-TW" altLang="en-US" sz="2200" dirty="0" smtClean="0">
                          <a:solidFill>
                            <a:schemeClr val="tx1"/>
                          </a:solidFill>
                          <a:latin typeface="微軟正黑體" panose="020B0604030504040204" pitchFamily="34" charset="-120"/>
                          <a:ea typeface="微軟正黑體" panose="020B0604030504040204" pitchFamily="34" charset="-120"/>
                        </a:rPr>
                        <a:t>於症狀開始</a:t>
                      </a:r>
                      <a:r>
                        <a:rPr lang="en-US" altLang="zh-TW" sz="2200" dirty="0" smtClean="0">
                          <a:solidFill>
                            <a:schemeClr val="tx1"/>
                          </a:solidFill>
                          <a:latin typeface="微軟正黑體" panose="020B0604030504040204" pitchFamily="34" charset="-120"/>
                          <a:ea typeface="微軟正黑體" panose="020B0604030504040204" pitchFamily="34" charset="-120"/>
                        </a:rPr>
                        <a:t>48</a:t>
                      </a:r>
                      <a:r>
                        <a:rPr lang="zh-TW" altLang="en-US" sz="2200" dirty="0" smtClean="0">
                          <a:solidFill>
                            <a:schemeClr val="tx1"/>
                          </a:solidFill>
                          <a:latin typeface="微軟正黑體" panose="020B0604030504040204" pitchFamily="34" charset="-120"/>
                          <a:ea typeface="微軟正黑體" panose="020B0604030504040204" pitchFamily="34" charset="-120"/>
                        </a:rPr>
                        <a:t>小時內，單一劑量口服</a:t>
                      </a:r>
                      <a:r>
                        <a:rPr lang="en-US" altLang="zh-TW" sz="2200" dirty="0" smtClean="0">
                          <a:solidFill>
                            <a:schemeClr val="tx1"/>
                          </a:solidFill>
                          <a:latin typeface="微軟正黑體" panose="020B0604030504040204" pitchFamily="34" charset="-120"/>
                          <a:ea typeface="微軟正黑體" panose="020B0604030504040204" pitchFamily="34" charset="-120"/>
                        </a:rPr>
                        <a:t>2</a:t>
                      </a:r>
                      <a:r>
                        <a:rPr lang="zh-TW" altLang="en-US" sz="2200" dirty="0" smtClean="0">
                          <a:solidFill>
                            <a:schemeClr val="tx1"/>
                          </a:solidFill>
                          <a:latin typeface="微軟正黑體" panose="020B0604030504040204" pitchFamily="34" charset="-120"/>
                          <a:ea typeface="微軟正黑體" panose="020B0604030504040204" pitchFamily="34" charset="-120"/>
                        </a:rPr>
                        <a:t>顆。</a:t>
                      </a:r>
                      <a:endParaRPr lang="en-US" altLang="zh-TW" sz="2200" dirty="0" smtClean="0">
                        <a:solidFill>
                          <a:schemeClr val="tx1"/>
                        </a:solidFill>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zh-TW" altLang="en-US" sz="2200" dirty="0" smtClean="0">
                          <a:solidFill>
                            <a:schemeClr val="tx1"/>
                          </a:solidFill>
                          <a:latin typeface="微軟正黑體" panose="020B0604030504040204" pitchFamily="34" charset="-120"/>
                          <a:ea typeface="微軟正黑體" panose="020B0604030504040204" pitchFamily="34" charset="-120"/>
                        </a:rPr>
                        <a:t>體重</a:t>
                      </a:r>
                      <a:r>
                        <a:rPr lang="en-US" altLang="zh-TW" sz="2200" dirty="0" smtClean="0">
                          <a:solidFill>
                            <a:schemeClr val="tx1"/>
                          </a:solidFill>
                          <a:latin typeface="微軟正黑體" panose="020B0604030504040204" pitchFamily="34" charset="-120"/>
                          <a:ea typeface="微軟正黑體" panose="020B0604030504040204" pitchFamily="34" charset="-120"/>
                        </a:rPr>
                        <a:t>&gt;80KG, </a:t>
                      </a:r>
                      <a:r>
                        <a:rPr lang="zh-TW" altLang="en-US" sz="2200" dirty="0" smtClean="0">
                          <a:solidFill>
                            <a:schemeClr val="tx1"/>
                          </a:solidFill>
                          <a:latin typeface="微軟正黑體" panose="020B0604030504040204" pitchFamily="34" charset="-120"/>
                          <a:ea typeface="微軟正黑體" panose="020B0604030504040204" pitchFamily="34" charset="-120"/>
                        </a:rPr>
                        <a:t>需用</a:t>
                      </a:r>
                      <a:r>
                        <a:rPr lang="en-US" altLang="zh-TW" sz="2200" dirty="0" smtClean="0">
                          <a:solidFill>
                            <a:schemeClr val="tx1"/>
                          </a:solidFill>
                          <a:latin typeface="微軟正黑體" panose="020B0604030504040204" pitchFamily="34" charset="-120"/>
                          <a:ea typeface="微軟正黑體" panose="020B0604030504040204" pitchFamily="34" charset="-120"/>
                        </a:rPr>
                        <a:t>4</a:t>
                      </a:r>
                      <a:r>
                        <a:rPr lang="zh-TW" altLang="en-US" sz="2200" dirty="0" smtClean="0">
                          <a:solidFill>
                            <a:schemeClr val="tx1"/>
                          </a:solidFill>
                          <a:latin typeface="微軟正黑體" panose="020B0604030504040204" pitchFamily="34" charset="-120"/>
                          <a:ea typeface="微軟正黑體" panose="020B0604030504040204" pitchFamily="34" charset="-120"/>
                        </a:rPr>
                        <a:t>顆。</a:t>
                      </a:r>
                      <a:endParaRPr lang="en-US" altLang="zh-TW" sz="2200" dirty="0" smtClean="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409809">
                <a:tc>
                  <a:txBody>
                    <a:bodyPr/>
                    <a:lstStyle/>
                    <a:p>
                      <a:r>
                        <a:rPr lang="zh-TW" altLang="en-US" sz="2200" dirty="0" smtClean="0">
                          <a:solidFill>
                            <a:schemeClr val="tx1"/>
                          </a:solidFill>
                          <a:latin typeface="微軟正黑體" panose="020B0604030504040204" pitchFamily="34" charset="-120"/>
                          <a:ea typeface="微軟正黑體" panose="020B0604030504040204" pitchFamily="34" charset="-120"/>
                        </a:rPr>
                        <a:t>副作用</a:t>
                      </a:r>
                      <a:endParaRPr lang="zh-TW" altLang="en-US" sz="22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zh-TW" altLang="en-US" sz="2000" b="0" i="0" kern="1200" dirty="0" smtClean="0">
                          <a:solidFill>
                            <a:schemeClr val="dk1"/>
                          </a:solidFill>
                          <a:effectLst/>
                          <a:latin typeface="微軟正黑體" panose="020B0604030504040204" pitchFamily="34" charset="-120"/>
                          <a:ea typeface="微軟正黑體" panose="020B0604030504040204" pitchFamily="34" charset="-120"/>
                          <a:cs typeface="+mn-cs"/>
                        </a:rPr>
                        <a:t>腹瀉</a:t>
                      </a:r>
                      <a:r>
                        <a:rPr lang="en-US" altLang="zh-TW" sz="2000" b="0" i="0" kern="1200" dirty="0" smtClean="0">
                          <a:solidFill>
                            <a:schemeClr val="dk1"/>
                          </a:solidFill>
                          <a:effectLst/>
                          <a:latin typeface="微軟正黑體" panose="020B0604030504040204" pitchFamily="34" charset="-120"/>
                          <a:ea typeface="微軟正黑體" panose="020B0604030504040204" pitchFamily="34" charset="-120"/>
                          <a:cs typeface="+mn-cs"/>
                        </a:rPr>
                        <a:t>(2%)</a:t>
                      </a:r>
                      <a:r>
                        <a:rPr lang="zh-TW" altLang="en-US" sz="2000" b="0" i="0" kern="1200" dirty="0" smtClean="0">
                          <a:solidFill>
                            <a:schemeClr val="dk1"/>
                          </a:solidFill>
                          <a:effectLst/>
                          <a:latin typeface="微軟正黑體" panose="020B0604030504040204" pitchFamily="34" charset="-120"/>
                          <a:ea typeface="微軟正黑體" panose="020B0604030504040204" pitchFamily="34" charset="-120"/>
                          <a:cs typeface="+mn-cs"/>
                        </a:rPr>
                        <a:t>，支氣管炎，鼻咽炎，頭痛，噁心，</a:t>
                      </a:r>
                      <a:r>
                        <a:rPr lang="zh-TW" altLang="en-US" sz="2000" dirty="0" smtClean="0">
                          <a:solidFill>
                            <a:schemeClr val="tx1"/>
                          </a:solidFill>
                          <a:latin typeface="微軟正黑體" panose="020B0604030504040204" pitchFamily="34" charset="-120"/>
                          <a:ea typeface="微軟正黑體" panose="020B0604030504040204" pitchFamily="34" charset="-120"/>
                        </a:rPr>
                        <a:t>嗅覺異常 。</a:t>
                      </a:r>
                      <a:endParaRPr lang="zh-TW" altLang="en-US" sz="20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525691">
                <a:tc>
                  <a:txBody>
                    <a:bodyPr/>
                    <a:lstStyle/>
                    <a:p>
                      <a:r>
                        <a:rPr lang="zh-TW" altLang="en-US" sz="2200" dirty="0" smtClean="0">
                          <a:solidFill>
                            <a:schemeClr val="tx1"/>
                          </a:solidFill>
                          <a:latin typeface="微軟正黑體" panose="020B0604030504040204" pitchFamily="34" charset="-120"/>
                          <a:ea typeface="微軟正黑體" panose="020B0604030504040204" pitchFamily="34" charset="-120"/>
                        </a:rPr>
                        <a:t>自費價</a:t>
                      </a:r>
                      <a:endParaRPr lang="zh-TW" altLang="en-US" sz="22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200" b="0" dirty="0" smtClean="0">
                          <a:solidFill>
                            <a:schemeClr val="tx1"/>
                          </a:solidFill>
                          <a:latin typeface="微軟正黑體" panose="020B0604030504040204" pitchFamily="34" charset="-120"/>
                          <a:ea typeface="微軟正黑體" panose="020B0604030504040204" pitchFamily="34" charset="-120"/>
                        </a:rPr>
                        <a:t>750</a:t>
                      </a:r>
                      <a:r>
                        <a:rPr lang="zh-TW" altLang="en-US" sz="2200" b="0" dirty="0" smtClean="0">
                          <a:solidFill>
                            <a:schemeClr val="tx1"/>
                          </a:solidFill>
                          <a:latin typeface="微軟正黑體" panose="020B0604030504040204" pitchFamily="34" charset="-120"/>
                          <a:ea typeface="微軟正黑體" panose="020B0604030504040204" pitchFamily="34" charset="-120"/>
                        </a:rPr>
                        <a:t>元</a:t>
                      </a:r>
                      <a:r>
                        <a:rPr lang="en-US" altLang="zh-TW" sz="2200" b="0" dirty="0" smtClean="0">
                          <a:solidFill>
                            <a:schemeClr val="tx1"/>
                          </a:solidFill>
                          <a:latin typeface="微軟正黑體" panose="020B0604030504040204" pitchFamily="34" charset="-120"/>
                          <a:ea typeface="微軟正黑體" panose="020B0604030504040204" pitchFamily="34" charset="-120"/>
                        </a:rPr>
                        <a:t>/tab</a:t>
                      </a:r>
                      <a:endParaRPr lang="zh-TW" altLang="en-US" sz="2200" b="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525691">
                <a:tc>
                  <a:txBody>
                    <a:bodyPr/>
                    <a:lstStyle/>
                    <a:p>
                      <a:r>
                        <a:rPr lang="zh-TW" altLang="en-US" sz="2200" dirty="0" smtClean="0">
                          <a:solidFill>
                            <a:schemeClr val="tx1"/>
                          </a:solidFill>
                          <a:latin typeface="微軟正黑體" panose="020B0604030504040204" pitchFamily="34" charset="-120"/>
                          <a:ea typeface="微軟正黑體" panose="020B0604030504040204" pitchFamily="34" charset="-120"/>
                        </a:rPr>
                        <a:t>不適用</a:t>
                      </a:r>
                      <a:endParaRPr lang="zh-TW" altLang="en-US" sz="22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200" b="0" i="0" kern="1200" dirty="0" smtClean="0">
                          <a:solidFill>
                            <a:schemeClr val="dk1"/>
                          </a:solidFill>
                          <a:effectLst/>
                          <a:latin typeface="微軟正黑體" panose="020B0604030504040204" pitchFamily="34" charset="-120"/>
                          <a:ea typeface="微軟正黑體" panose="020B0604030504040204" pitchFamily="34" charset="-120"/>
                          <a:cs typeface="+mn-cs"/>
                        </a:rPr>
                        <a:t>不建議孕婦或哺乳期母親使用</a:t>
                      </a:r>
                      <a:endParaRPr lang="zh-TW" altLang="en-US" sz="2200"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525691">
                <a:tc>
                  <a:txBody>
                    <a:bodyPr/>
                    <a:lstStyle/>
                    <a:p>
                      <a:r>
                        <a:rPr lang="zh-TW" altLang="en-US" sz="2200" dirty="0" smtClean="0">
                          <a:solidFill>
                            <a:schemeClr val="tx1"/>
                          </a:solidFill>
                          <a:latin typeface="微軟正黑體" panose="020B0604030504040204" pitchFamily="34" charset="-120"/>
                          <a:ea typeface="微軟正黑體" panose="020B0604030504040204" pitchFamily="34" charset="-120"/>
                        </a:rPr>
                        <a:t>注意事項</a:t>
                      </a:r>
                      <a:endParaRPr lang="zh-TW" altLang="en-US" sz="22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0" i="0" kern="1200" dirty="0" smtClean="0">
                          <a:solidFill>
                            <a:schemeClr val="dk1"/>
                          </a:solidFill>
                          <a:effectLst/>
                          <a:latin typeface="微軟正黑體" panose="020B0604030504040204" pitchFamily="34" charset="-120"/>
                          <a:ea typeface="微軟正黑體" panose="020B0604030504040204" pitchFamily="34" charset="-120"/>
                          <a:cs typeface="+mn-cs"/>
                        </a:rPr>
                        <a:t>避免和乳製品、高鈣飲品、含多價陽離子緩瀉劑、抗酸劑或口服補充劑</a:t>
                      </a:r>
                      <a:r>
                        <a:rPr lang="en-US" altLang="zh-TW" sz="2000" b="0" i="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sz="2000" b="0" i="0" kern="1200" dirty="0" smtClean="0">
                          <a:solidFill>
                            <a:schemeClr val="dk1"/>
                          </a:solidFill>
                          <a:effectLst/>
                          <a:latin typeface="微軟正黑體" panose="020B0604030504040204" pitchFamily="34" charset="-120"/>
                          <a:ea typeface="微軟正黑體" panose="020B0604030504040204" pitchFamily="34" charset="-120"/>
                          <a:cs typeface="+mn-cs"/>
                        </a:rPr>
                        <a:t>例如：鈣、鐵、鎂、硒或鋅</a:t>
                      </a:r>
                      <a:r>
                        <a:rPr lang="en-US" altLang="zh-TW" sz="2000" b="0" i="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sz="2000" b="0" i="0" kern="1200" dirty="0" smtClean="0">
                          <a:solidFill>
                            <a:schemeClr val="dk1"/>
                          </a:solidFill>
                          <a:effectLst/>
                          <a:latin typeface="微軟正黑體" panose="020B0604030504040204" pitchFamily="34" charset="-120"/>
                          <a:ea typeface="微軟正黑體" panose="020B0604030504040204" pitchFamily="34" charset="-120"/>
                          <a:cs typeface="+mn-cs"/>
                        </a:rPr>
                        <a:t>併服。</a:t>
                      </a:r>
                      <a:endParaRPr lang="zh-TW" altLang="en-US" sz="2000"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sp>
        <p:nvSpPr>
          <p:cNvPr id="7" name="標題 1"/>
          <p:cNvSpPr>
            <a:spLocks noGrp="1"/>
          </p:cNvSpPr>
          <p:nvPr>
            <p:ph type="title"/>
          </p:nvPr>
        </p:nvSpPr>
        <p:spPr>
          <a:xfrm>
            <a:off x="457200" y="274638"/>
            <a:ext cx="8507288" cy="1426170"/>
          </a:xfrm>
          <a:solidFill>
            <a:schemeClr val="bg1"/>
          </a:solidFill>
        </p:spPr>
        <p:txBody>
          <a:bodyPr>
            <a:normAutofit fontScale="90000"/>
          </a:bodyPr>
          <a:lstStyle/>
          <a:p>
            <a:pPr algn="l"/>
            <a:r>
              <a:rPr lang="zh-TW" altLang="en-US" b="1" dirty="0" smtClean="0">
                <a:solidFill>
                  <a:srgbClr val="0000FF"/>
                </a:solidFill>
                <a:latin typeface="微軟正黑體" panose="020B0604030504040204" pitchFamily="34" charset="-120"/>
                <a:ea typeface="微軟正黑體" panose="020B0604030504040204" pitchFamily="34" charset="-120"/>
              </a:rPr>
              <a:t>抗</a:t>
            </a:r>
            <a:r>
              <a:rPr lang="zh-TW" altLang="en-US" b="1" dirty="0">
                <a:solidFill>
                  <a:srgbClr val="0000FF"/>
                </a:solidFill>
                <a:latin typeface="微軟正黑體" panose="020B0604030504040204" pitchFamily="34" charset="-120"/>
                <a:ea typeface="微軟正黑體" panose="020B0604030504040204" pitchFamily="34" charset="-120"/>
              </a:rPr>
              <a:t>流感抗病</a:t>
            </a:r>
            <a:r>
              <a:rPr lang="zh-TW" altLang="en-US" b="1" dirty="0" smtClean="0">
                <a:solidFill>
                  <a:srgbClr val="0000FF"/>
                </a:solidFill>
                <a:latin typeface="微軟正黑體" panose="020B0604030504040204" pitchFamily="34" charset="-120"/>
                <a:ea typeface="微軟正黑體" panose="020B0604030504040204" pitchFamily="34" charset="-120"/>
              </a:rPr>
              <a:t>毒藥 </a:t>
            </a:r>
            <a:r>
              <a:rPr lang="en-US" altLang="zh-TW" b="1" dirty="0">
                <a:solidFill>
                  <a:srgbClr val="0000FF"/>
                </a:solidFill>
                <a:latin typeface="微軟正黑體" panose="020B0604030504040204" pitchFamily="34" charset="-120"/>
                <a:ea typeface="微軟正黑體" panose="020B0604030504040204" pitchFamily="34" charset="-120"/>
              </a:rPr>
              <a:t>(</a:t>
            </a:r>
            <a:r>
              <a:rPr lang="en-US" altLang="zh-TW" b="1" dirty="0" smtClean="0">
                <a:solidFill>
                  <a:srgbClr val="0000FF"/>
                </a:solidFill>
                <a:latin typeface="新細明體"/>
                <a:ea typeface="新細明體"/>
              </a:rPr>
              <a:t>Ⅳ)</a:t>
            </a:r>
            <a:r>
              <a:rPr lang="en-US" altLang="zh-TW" b="1" dirty="0" smtClean="0">
                <a:solidFill>
                  <a:schemeClr val="bg1">
                    <a:lumMod val="95000"/>
                  </a:schemeClr>
                </a:solidFill>
                <a:latin typeface="微軟正黑體" panose="020B0604030504040204" pitchFamily="34" charset="-120"/>
                <a:ea typeface="微軟正黑體" panose="020B0604030504040204" pitchFamily="34" charset="-120"/>
              </a:rPr>
              <a:t/>
            </a:r>
            <a:br>
              <a:rPr lang="en-US" altLang="zh-TW" b="1" dirty="0" smtClean="0">
                <a:solidFill>
                  <a:schemeClr val="bg1">
                    <a:lumMod val="95000"/>
                  </a:schemeClr>
                </a:solidFill>
                <a:latin typeface="微軟正黑體" panose="020B0604030504040204" pitchFamily="34" charset="-120"/>
                <a:ea typeface="微軟正黑體" panose="020B0604030504040204" pitchFamily="34" charset="-120"/>
              </a:rPr>
            </a:br>
            <a:r>
              <a:rPr lang="en-US" altLang="zh-TW" sz="3300" b="1" dirty="0" smtClean="0">
                <a:solidFill>
                  <a:srgbClr val="C00000"/>
                </a:solidFill>
                <a:latin typeface="微軟正黑體" panose="020B0604030504040204" pitchFamily="34" charset="-120"/>
                <a:ea typeface="微軟正黑體" panose="020B0604030504040204" pitchFamily="34" charset="-120"/>
              </a:rPr>
              <a:t>----</a:t>
            </a:r>
            <a:r>
              <a:rPr lang="zh-TW" altLang="en-US" sz="3300" b="1" dirty="0" smtClean="0">
                <a:solidFill>
                  <a:srgbClr val="C00000"/>
                </a:solidFill>
                <a:latin typeface="微軟正黑體" panose="020B0604030504040204" pitchFamily="34" charset="-120"/>
                <a:ea typeface="微軟正黑體" panose="020B0604030504040204" pitchFamily="34" charset="-120"/>
              </a:rPr>
              <a:t> 核酸</a:t>
            </a:r>
            <a:r>
              <a:rPr lang="zh-TW" altLang="en-US" sz="3300" b="1" dirty="0">
                <a:solidFill>
                  <a:srgbClr val="C00000"/>
                </a:solidFill>
                <a:latin typeface="微軟正黑體" panose="020B0604030504040204" pitchFamily="34" charset="-120"/>
                <a:ea typeface="微軟正黑體" panose="020B0604030504040204" pitchFamily="34" charset="-120"/>
              </a:rPr>
              <a:t>內切酶</a:t>
            </a:r>
            <a:r>
              <a:rPr lang="zh-TW" altLang="en-US" sz="3300" b="1" dirty="0" smtClean="0">
                <a:solidFill>
                  <a:srgbClr val="C00000"/>
                </a:solidFill>
                <a:latin typeface="微軟正黑體" panose="020B0604030504040204" pitchFamily="34" charset="-120"/>
                <a:ea typeface="微軟正黑體" panose="020B0604030504040204" pitchFamily="34" charset="-120"/>
              </a:rPr>
              <a:t>抑制劑</a:t>
            </a:r>
            <a:r>
              <a:rPr lang="en-US" altLang="zh-TW" sz="3300" b="1" dirty="0" smtClean="0">
                <a:solidFill>
                  <a:srgbClr val="C00000"/>
                </a:solidFill>
                <a:latin typeface="微軟正黑體" panose="020B0604030504040204" pitchFamily="34" charset="-120"/>
                <a:ea typeface="微軟正黑體" panose="020B0604030504040204" pitchFamily="34" charset="-120"/>
              </a:rPr>
              <a:t/>
            </a:r>
            <a:br>
              <a:rPr lang="en-US" altLang="zh-TW" sz="3300" b="1" dirty="0" smtClean="0">
                <a:solidFill>
                  <a:srgbClr val="C00000"/>
                </a:solidFill>
                <a:latin typeface="微軟正黑體" panose="020B0604030504040204" pitchFamily="34" charset="-120"/>
                <a:ea typeface="微軟正黑體" panose="020B0604030504040204" pitchFamily="34" charset="-120"/>
              </a:rPr>
            </a:br>
            <a:r>
              <a:rPr lang="en-US" altLang="zh-TW" sz="3300" b="1" dirty="0" smtClean="0">
                <a:solidFill>
                  <a:srgbClr val="C00000"/>
                </a:solidFill>
                <a:latin typeface="微軟正黑體" panose="020B0604030504040204" pitchFamily="34" charset="-120"/>
                <a:ea typeface="微軟正黑體" panose="020B0604030504040204" pitchFamily="34" charset="-120"/>
              </a:rPr>
              <a:t>(</a:t>
            </a:r>
            <a:r>
              <a:rPr lang="en-US" altLang="zh-TW" sz="3300" b="1" dirty="0">
                <a:solidFill>
                  <a:srgbClr val="C00000"/>
                </a:solidFill>
                <a:latin typeface="微軟正黑體" panose="020B0604030504040204" pitchFamily="34" charset="-120"/>
                <a:ea typeface="微軟正黑體" panose="020B0604030504040204" pitchFamily="34" charset="-120"/>
              </a:rPr>
              <a:t>Endonuclease inhibitor)</a:t>
            </a:r>
            <a:endParaRPr lang="zh-TW" altLang="en-US" sz="3300" b="1" dirty="0">
              <a:solidFill>
                <a:srgbClr val="C00000"/>
              </a:solidFill>
              <a:latin typeface="微軟正黑體" panose="020B0604030504040204" pitchFamily="34" charset="-120"/>
              <a:ea typeface="微軟正黑體" panose="020B0604030504040204" pitchFamily="34" charset="-12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116632"/>
            <a:ext cx="2088232"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37865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rgbClr val="92D050"/>
                </a:solidFill>
                <a:latin typeface="微軟正黑體" panose="020B0604030504040204" pitchFamily="34" charset="-120"/>
                <a:ea typeface="微軟正黑體" panose="020B0604030504040204" pitchFamily="34" charset="-120"/>
              </a:rPr>
              <a:t>臨床試驗</a:t>
            </a:r>
            <a:r>
              <a:rPr lang="en-US" altLang="zh-TW" dirty="0" smtClean="0">
                <a:solidFill>
                  <a:srgbClr val="92D050"/>
                </a:solidFill>
                <a:latin typeface="微軟正黑體" panose="020B0604030504040204" pitchFamily="34" charset="-120"/>
                <a:ea typeface="微軟正黑體" panose="020B0604030504040204" pitchFamily="34" charset="-120"/>
              </a:rPr>
              <a:t>-</a:t>
            </a:r>
            <a:r>
              <a:rPr lang="en-US" altLang="zh-TW" dirty="0">
                <a:solidFill>
                  <a:srgbClr val="92D050"/>
                </a:solidFill>
                <a:latin typeface="微軟正黑體" panose="020B0604030504040204" pitchFamily="34" charset="-120"/>
                <a:ea typeface="微軟正黑體" panose="020B0604030504040204" pitchFamily="34" charset="-120"/>
              </a:rPr>
              <a:t>CAPSTONE</a:t>
            </a:r>
            <a:endParaRPr lang="zh-TW" altLang="en-US" dirty="0">
              <a:solidFill>
                <a:srgbClr val="92D050"/>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539552" y="1484784"/>
            <a:ext cx="8229600" cy="5112568"/>
          </a:xfrm>
        </p:spPr>
        <p:txBody>
          <a:bodyPr>
            <a:noAutofit/>
          </a:bodyPr>
          <a:lstStyle/>
          <a:p>
            <a:pPr>
              <a:lnSpc>
                <a:spcPct val="120000"/>
              </a:lnSpc>
            </a:pPr>
            <a:r>
              <a:rPr lang="zh-TW" altLang="en-US" sz="2500" dirty="0" smtClean="0">
                <a:solidFill>
                  <a:schemeClr val="bg1"/>
                </a:solidFill>
                <a:latin typeface="微軟正黑體" panose="020B0604030504040204" pitchFamily="34" charset="-120"/>
                <a:ea typeface="微軟正黑體" panose="020B0604030504040204" pitchFamily="34" charset="-120"/>
              </a:rPr>
              <a:t>療效</a:t>
            </a:r>
            <a:r>
              <a:rPr lang="zh-TW" altLang="en-US" sz="2500" dirty="0">
                <a:solidFill>
                  <a:schemeClr val="bg1"/>
                </a:solidFill>
                <a:latin typeface="微軟正黑體" panose="020B0604030504040204" pitchFamily="34" charset="-120"/>
                <a:ea typeface="微軟正黑體" panose="020B0604030504040204" pitchFamily="34" charset="-120"/>
              </a:rPr>
              <a:t>與安全性的建立主要來自兩個試驗 </a:t>
            </a:r>
            <a:r>
              <a:rPr lang="en-US" altLang="zh-TW" sz="2500" dirty="0">
                <a:solidFill>
                  <a:schemeClr val="bg1"/>
                </a:solidFill>
                <a:latin typeface="微軟正黑體" panose="020B0604030504040204" pitchFamily="34" charset="-120"/>
                <a:ea typeface="微軟正黑體" panose="020B0604030504040204" pitchFamily="34" charset="-120"/>
              </a:rPr>
              <a:t>CAPSTONE-1</a:t>
            </a:r>
            <a:r>
              <a:rPr lang="zh-TW" altLang="en-US" sz="2500" dirty="0">
                <a:solidFill>
                  <a:schemeClr val="bg1"/>
                </a:solidFill>
                <a:latin typeface="微軟正黑體" panose="020B0604030504040204" pitchFamily="34" charset="-120"/>
                <a:ea typeface="微軟正黑體" panose="020B0604030504040204" pitchFamily="34" charset="-120"/>
              </a:rPr>
              <a:t>與</a:t>
            </a:r>
            <a:r>
              <a:rPr lang="en-US" altLang="zh-TW" sz="2500" dirty="0">
                <a:solidFill>
                  <a:schemeClr val="bg1"/>
                </a:solidFill>
                <a:latin typeface="微軟正黑體" panose="020B0604030504040204" pitchFamily="34" charset="-120"/>
                <a:ea typeface="微軟正黑體" panose="020B0604030504040204" pitchFamily="34" charset="-120"/>
              </a:rPr>
              <a:t>CAPSTONE-2</a:t>
            </a:r>
            <a:r>
              <a:rPr lang="zh-TW" altLang="en-US" sz="2500" dirty="0">
                <a:solidFill>
                  <a:schemeClr val="bg1"/>
                </a:solidFill>
                <a:latin typeface="微軟正黑體" panose="020B0604030504040204" pitchFamily="34" charset="-120"/>
                <a:ea typeface="微軟正黑體" panose="020B0604030504040204" pitchFamily="34" charset="-120"/>
              </a:rPr>
              <a:t>。兩者皆為隨機</a:t>
            </a:r>
            <a:r>
              <a:rPr lang="zh-TW" altLang="en-US" sz="2500" dirty="0" smtClean="0">
                <a:solidFill>
                  <a:schemeClr val="bg1"/>
                </a:solidFill>
                <a:latin typeface="微軟正黑體" panose="020B0604030504040204" pitchFamily="34" charset="-120"/>
                <a:ea typeface="微軟正黑體" panose="020B0604030504040204" pitchFamily="34" charset="-120"/>
              </a:rPr>
              <a:t>分派</a:t>
            </a:r>
            <a:r>
              <a:rPr lang="zh-TW" altLang="en-US" sz="2500" dirty="0">
                <a:solidFill>
                  <a:schemeClr val="bg1"/>
                </a:solidFill>
                <a:latin typeface="微軟正黑體" panose="020B0604030504040204" pitchFamily="34" charset="-120"/>
                <a:ea typeface="微軟正黑體" panose="020B0604030504040204" pitchFamily="34" charset="-120"/>
              </a:rPr>
              <a:t>試驗，比較</a:t>
            </a:r>
            <a:r>
              <a:rPr lang="en-US" altLang="zh-TW" sz="2500" dirty="0" err="1">
                <a:solidFill>
                  <a:schemeClr val="bg1"/>
                </a:solidFill>
                <a:latin typeface="微軟正黑體" panose="020B0604030504040204" pitchFamily="34" charset="-120"/>
                <a:ea typeface="微軟正黑體" panose="020B0604030504040204" pitchFamily="34" charset="-120"/>
              </a:rPr>
              <a:t>baloxavir</a:t>
            </a:r>
            <a:r>
              <a:rPr lang="zh-TW" altLang="en-US" sz="2500" dirty="0">
                <a:solidFill>
                  <a:schemeClr val="bg1"/>
                </a:solidFill>
                <a:latin typeface="微軟正黑體" panose="020B0604030504040204" pitchFamily="34" charset="-120"/>
                <a:ea typeface="微軟正黑體" panose="020B0604030504040204" pitchFamily="34" charset="-120"/>
              </a:rPr>
              <a:t>、</a:t>
            </a:r>
            <a:r>
              <a:rPr lang="en-US" altLang="zh-TW" sz="2500" dirty="0">
                <a:solidFill>
                  <a:schemeClr val="bg1"/>
                </a:solidFill>
                <a:latin typeface="微軟正黑體" panose="020B0604030504040204" pitchFamily="34" charset="-120"/>
                <a:ea typeface="微軟正黑體" panose="020B0604030504040204" pitchFamily="34" charset="-120"/>
              </a:rPr>
              <a:t>oseltamivir</a:t>
            </a:r>
            <a:r>
              <a:rPr lang="zh-TW" altLang="en-US" sz="2500" dirty="0">
                <a:solidFill>
                  <a:schemeClr val="bg1"/>
                </a:solidFill>
                <a:latin typeface="微軟正黑體" panose="020B0604030504040204" pitchFamily="34" charset="-120"/>
                <a:ea typeface="微軟正黑體" panose="020B0604030504040204" pitchFamily="34" charset="-120"/>
              </a:rPr>
              <a:t>與安慰劑的療 效與安全性</a:t>
            </a:r>
            <a:r>
              <a:rPr lang="zh-TW" altLang="en-US" sz="2500" dirty="0" smtClean="0">
                <a:solidFill>
                  <a:schemeClr val="bg1"/>
                </a:solidFill>
                <a:latin typeface="微軟正黑體" panose="020B0604030504040204" pitchFamily="34" charset="-120"/>
                <a:ea typeface="微軟正黑體" panose="020B0604030504040204" pitchFamily="34" charset="-120"/>
              </a:rPr>
              <a:t>。</a:t>
            </a:r>
            <a:r>
              <a:rPr lang="zh-TW" altLang="en-US" sz="2500" dirty="0">
                <a:solidFill>
                  <a:schemeClr val="bg1"/>
                </a:solidFill>
                <a:latin typeface="微軟正黑體" panose="020B0604030504040204" pitchFamily="34" charset="-120"/>
                <a:ea typeface="微軟正黑體" panose="020B0604030504040204" pitchFamily="34" charset="-120"/>
              </a:rPr>
              <a:t>試驗主要結果為症狀緩解（定義：症狀消 失或轉為輕度）平均所需的時間</a:t>
            </a:r>
            <a:r>
              <a:rPr lang="zh-TW" altLang="en-US" sz="2500" dirty="0" smtClean="0">
                <a:solidFill>
                  <a:schemeClr val="bg1"/>
                </a:solidFill>
                <a:latin typeface="微軟正黑體" panose="020B0604030504040204" pitchFamily="34" charset="-120"/>
                <a:ea typeface="微軟正黑體" panose="020B0604030504040204" pitchFamily="34" charset="-120"/>
              </a:rPr>
              <a:t>，</a:t>
            </a:r>
            <a:endParaRPr lang="en-US" altLang="zh-TW" sz="2500" dirty="0" smtClean="0">
              <a:solidFill>
                <a:schemeClr val="bg1"/>
              </a:solidFill>
              <a:latin typeface="微軟正黑體" panose="020B0604030504040204" pitchFamily="34" charset="-120"/>
              <a:ea typeface="微軟正黑體" panose="020B0604030504040204" pitchFamily="34" charset="-120"/>
            </a:endParaRPr>
          </a:p>
          <a:p>
            <a:pPr>
              <a:lnSpc>
                <a:spcPct val="120000"/>
              </a:lnSpc>
            </a:pPr>
            <a:r>
              <a:rPr lang="en-US" altLang="zh-TW" sz="2500" dirty="0" smtClean="0">
                <a:solidFill>
                  <a:schemeClr val="bg1"/>
                </a:solidFill>
                <a:latin typeface="微軟正黑體" panose="020B0604030504040204" pitchFamily="34" charset="-120"/>
                <a:ea typeface="微軟正黑體" panose="020B0604030504040204" pitchFamily="34" charset="-120"/>
              </a:rPr>
              <a:t>CAPSTOONE-1</a:t>
            </a:r>
            <a:r>
              <a:rPr lang="zh-TW" altLang="en-US" sz="2500" dirty="0">
                <a:solidFill>
                  <a:schemeClr val="bg1"/>
                </a:solidFill>
                <a:latin typeface="微軟正黑體" panose="020B0604030504040204" pitchFamily="34" charset="-120"/>
                <a:ea typeface="微軟正黑體" panose="020B0604030504040204" pitchFamily="34" charset="-120"/>
              </a:rPr>
              <a:t>收治</a:t>
            </a:r>
            <a:r>
              <a:rPr lang="en-US" altLang="zh-TW" sz="2500" dirty="0">
                <a:solidFill>
                  <a:schemeClr val="bg1"/>
                </a:solidFill>
                <a:latin typeface="微軟正黑體" panose="020B0604030504040204" pitchFamily="34" charset="-120"/>
                <a:ea typeface="微軟正黑體" panose="020B0604030504040204" pitchFamily="34" charset="-120"/>
              </a:rPr>
              <a:t>1064</a:t>
            </a:r>
            <a:r>
              <a:rPr lang="zh-TW" altLang="en-US" sz="2500" dirty="0">
                <a:solidFill>
                  <a:schemeClr val="bg1"/>
                </a:solidFill>
                <a:latin typeface="微軟正黑體" panose="020B0604030504040204" pitchFamily="34" charset="-120"/>
                <a:ea typeface="微軟正黑體" panose="020B0604030504040204" pitchFamily="34" charset="-120"/>
              </a:rPr>
              <a:t>位 </a:t>
            </a:r>
            <a:r>
              <a:rPr lang="en-US" altLang="zh-TW" sz="2500" dirty="0">
                <a:solidFill>
                  <a:schemeClr val="bg1"/>
                </a:solidFill>
                <a:latin typeface="微軟正黑體" panose="020B0604030504040204" pitchFamily="34" charset="-120"/>
                <a:ea typeface="微軟正黑體" panose="020B0604030504040204" pitchFamily="34" charset="-120"/>
              </a:rPr>
              <a:t>12</a:t>
            </a:r>
            <a:r>
              <a:rPr lang="zh-TW" altLang="en-US" sz="2500" dirty="0">
                <a:solidFill>
                  <a:schemeClr val="bg1"/>
                </a:solidFill>
                <a:latin typeface="微軟正黑體" panose="020B0604030504040204" pitchFamily="34" charset="-120"/>
                <a:ea typeface="微軟正黑體" panose="020B0604030504040204" pitchFamily="34" charset="-120"/>
              </a:rPr>
              <a:t>到</a:t>
            </a:r>
            <a:r>
              <a:rPr lang="en-US" altLang="zh-TW" sz="2500" dirty="0">
                <a:solidFill>
                  <a:schemeClr val="bg1"/>
                </a:solidFill>
                <a:latin typeface="微軟正黑體" panose="020B0604030504040204" pitchFamily="34" charset="-120"/>
                <a:ea typeface="微軟正黑體" panose="020B0604030504040204" pitchFamily="34" charset="-120"/>
              </a:rPr>
              <a:t>64</a:t>
            </a:r>
            <a:r>
              <a:rPr lang="zh-TW" altLang="en-US" sz="2500" dirty="0">
                <a:solidFill>
                  <a:schemeClr val="bg1"/>
                </a:solidFill>
                <a:latin typeface="微軟正黑體" panose="020B0604030504040204" pitchFamily="34" charset="-120"/>
                <a:ea typeface="微軟正黑體" panose="020B0604030504040204" pitchFamily="34" charset="-120"/>
              </a:rPr>
              <a:t>歲、</a:t>
            </a:r>
            <a:r>
              <a:rPr lang="en-US" altLang="zh-TW" sz="2500" dirty="0">
                <a:solidFill>
                  <a:schemeClr val="bg1"/>
                </a:solidFill>
                <a:latin typeface="微軟正黑體" panose="020B0604030504040204" pitchFamily="34" charset="-120"/>
                <a:ea typeface="微軟正黑體" panose="020B0604030504040204" pitchFamily="34" charset="-120"/>
              </a:rPr>
              <a:t>48</a:t>
            </a:r>
            <a:r>
              <a:rPr lang="zh-TW" altLang="en-US" sz="2500" dirty="0">
                <a:solidFill>
                  <a:schemeClr val="bg1"/>
                </a:solidFill>
                <a:latin typeface="微軟正黑體" panose="020B0604030504040204" pitchFamily="34" charset="-120"/>
                <a:ea typeface="微軟正黑體" panose="020B0604030504040204" pitchFamily="34" charset="-120"/>
              </a:rPr>
              <a:t>小時內有發燒與流感症狀的</a:t>
            </a:r>
            <a:r>
              <a:rPr lang="zh-TW" altLang="en-US" sz="2500" dirty="0" smtClean="0">
                <a:solidFill>
                  <a:schemeClr val="bg1"/>
                </a:solidFill>
                <a:latin typeface="微軟正黑體" panose="020B0604030504040204" pitchFamily="34" charset="-120"/>
                <a:ea typeface="微軟正黑體" panose="020B0604030504040204" pitchFamily="34" charset="-120"/>
              </a:rPr>
              <a:t>患者 。</a:t>
            </a:r>
            <a:endParaRPr lang="en-US" altLang="zh-TW" sz="2500" dirty="0" smtClean="0">
              <a:solidFill>
                <a:schemeClr val="bg1"/>
              </a:solidFill>
              <a:latin typeface="微軟正黑體" panose="020B0604030504040204" pitchFamily="34" charset="-120"/>
              <a:ea typeface="微軟正黑體" panose="020B0604030504040204" pitchFamily="34" charset="-120"/>
            </a:endParaRPr>
          </a:p>
          <a:p>
            <a:pPr>
              <a:lnSpc>
                <a:spcPct val="120000"/>
              </a:lnSpc>
            </a:pPr>
            <a:r>
              <a:rPr lang="en-US" altLang="zh-TW" sz="2500" dirty="0" smtClean="0">
                <a:solidFill>
                  <a:schemeClr val="bg1"/>
                </a:solidFill>
                <a:latin typeface="微軟正黑體" panose="020B0604030504040204" pitchFamily="34" charset="-120"/>
                <a:ea typeface="微軟正黑體" panose="020B0604030504040204" pitchFamily="34" charset="-120"/>
              </a:rPr>
              <a:t>CAPSTONE-2</a:t>
            </a:r>
            <a:r>
              <a:rPr lang="zh-TW" altLang="en-US" sz="2500" dirty="0" smtClean="0">
                <a:solidFill>
                  <a:schemeClr val="bg1"/>
                </a:solidFill>
                <a:latin typeface="微軟正黑體" panose="020B0604030504040204" pitchFamily="34" charset="-120"/>
                <a:ea typeface="微軟正黑體" panose="020B0604030504040204" pitchFamily="34" charset="-120"/>
              </a:rPr>
              <a:t>收</a:t>
            </a:r>
            <a:r>
              <a:rPr lang="zh-TW" altLang="en-US" sz="2500" dirty="0">
                <a:solidFill>
                  <a:schemeClr val="bg1"/>
                </a:solidFill>
                <a:latin typeface="微軟正黑體" panose="020B0604030504040204" pitchFamily="34" charset="-120"/>
                <a:ea typeface="微軟正黑體" panose="020B0604030504040204" pitchFamily="34" charset="-120"/>
              </a:rPr>
              <a:t>治</a:t>
            </a:r>
            <a:r>
              <a:rPr lang="en-US" altLang="zh-TW" sz="2500" dirty="0">
                <a:solidFill>
                  <a:schemeClr val="bg1"/>
                </a:solidFill>
                <a:latin typeface="微軟正黑體" panose="020B0604030504040204" pitchFamily="34" charset="-120"/>
                <a:ea typeface="微軟正黑體" panose="020B0604030504040204" pitchFamily="34" charset="-120"/>
              </a:rPr>
              <a:t>1158</a:t>
            </a:r>
            <a:r>
              <a:rPr lang="zh-TW" altLang="en-US" sz="2500" dirty="0">
                <a:solidFill>
                  <a:schemeClr val="bg1"/>
                </a:solidFill>
                <a:latin typeface="微軟正黑體" panose="020B0604030504040204" pitchFamily="34" charset="-120"/>
                <a:ea typeface="微軟正黑體" panose="020B0604030504040204" pitchFamily="34" charset="-120"/>
              </a:rPr>
              <a:t>位</a:t>
            </a:r>
            <a:r>
              <a:rPr lang="en-US" altLang="zh-TW" sz="2500" dirty="0">
                <a:solidFill>
                  <a:schemeClr val="bg1"/>
                </a:solidFill>
                <a:latin typeface="微軟正黑體" panose="020B0604030504040204" pitchFamily="34" charset="-120"/>
                <a:ea typeface="微軟正黑體" panose="020B0604030504040204" pitchFamily="34" charset="-120"/>
              </a:rPr>
              <a:t>12</a:t>
            </a:r>
            <a:r>
              <a:rPr lang="zh-TW" altLang="en-US" sz="2500" dirty="0">
                <a:solidFill>
                  <a:schemeClr val="bg1"/>
                </a:solidFill>
                <a:latin typeface="微軟正黑體" panose="020B0604030504040204" pitchFamily="34" charset="-120"/>
                <a:ea typeface="微軟正黑體" panose="020B0604030504040204" pitchFamily="34" charset="-120"/>
              </a:rPr>
              <a:t>歲以上、</a:t>
            </a:r>
            <a:r>
              <a:rPr lang="en-US" altLang="zh-TW" sz="2500" dirty="0">
                <a:solidFill>
                  <a:schemeClr val="bg1"/>
                </a:solidFill>
                <a:latin typeface="微軟正黑體" panose="020B0604030504040204" pitchFamily="34" charset="-120"/>
                <a:ea typeface="微軟正黑體" panose="020B0604030504040204" pitchFamily="34" charset="-120"/>
              </a:rPr>
              <a:t>48</a:t>
            </a:r>
            <a:r>
              <a:rPr lang="zh-TW" altLang="en-US" sz="2500" dirty="0" smtClean="0">
                <a:solidFill>
                  <a:schemeClr val="bg1"/>
                </a:solidFill>
                <a:latin typeface="微軟正黑體" panose="020B0604030504040204" pitchFamily="34" charset="-120"/>
                <a:ea typeface="微軟正黑體" panose="020B0604030504040204" pitchFamily="34" charset="-120"/>
              </a:rPr>
              <a:t>小時內</a:t>
            </a:r>
            <a:r>
              <a:rPr lang="zh-TW" altLang="en-US" sz="2500" dirty="0">
                <a:solidFill>
                  <a:schemeClr val="bg1"/>
                </a:solidFill>
                <a:latin typeface="微軟正黑體" panose="020B0604030504040204" pitchFamily="34" charset="-120"/>
                <a:ea typeface="微軟正黑體" panose="020B0604030504040204" pitchFamily="34" charset="-120"/>
              </a:rPr>
              <a:t>有發燒與流感症狀、且至少有一項</a:t>
            </a:r>
            <a:r>
              <a:rPr lang="en-US" altLang="zh-TW" sz="2500" dirty="0">
                <a:solidFill>
                  <a:schemeClr val="bg1"/>
                </a:solidFill>
                <a:latin typeface="微軟正黑體" panose="020B0604030504040204" pitchFamily="34" charset="-120"/>
                <a:ea typeface="微軟正黑體" panose="020B0604030504040204" pitchFamily="34" charset="-120"/>
              </a:rPr>
              <a:t>CDC</a:t>
            </a:r>
            <a:r>
              <a:rPr lang="zh-TW" altLang="en-US" sz="2500" dirty="0">
                <a:solidFill>
                  <a:schemeClr val="bg1"/>
                </a:solidFill>
                <a:latin typeface="微軟正黑體" panose="020B0604030504040204" pitchFamily="34" charset="-120"/>
                <a:ea typeface="微軟正黑體" panose="020B0604030504040204" pitchFamily="34" charset="-120"/>
              </a:rPr>
              <a:t>定義的 高風險因子流感患者（如年齡大於</a:t>
            </a:r>
            <a:r>
              <a:rPr lang="en-US" altLang="zh-TW" sz="2500" dirty="0">
                <a:solidFill>
                  <a:schemeClr val="bg1"/>
                </a:solidFill>
                <a:latin typeface="微軟正黑體" panose="020B0604030504040204" pitchFamily="34" charset="-120"/>
                <a:ea typeface="微軟正黑體" panose="020B0604030504040204" pitchFamily="34" charset="-120"/>
              </a:rPr>
              <a:t>65</a:t>
            </a:r>
            <a:r>
              <a:rPr lang="zh-TW" altLang="en-US" sz="2500" dirty="0">
                <a:solidFill>
                  <a:schemeClr val="bg1"/>
                </a:solidFill>
                <a:latin typeface="微軟正黑體" panose="020B0604030504040204" pitchFamily="34" charset="-120"/>
                <a:ea typeface="微軟正黑體" panose="020B0604030504040204" pitchFamily="34" charset="-120"/>
              </a:rPr>
              <a:t>歲、有共</a:t>
            </a:r>
            <a:r>
              <a:rPr lang="zh-TW" altLang="en-US" sz="2500" dirty="0" smtClean="0">
                <a:solidFill>
                  <a:schemeClr val="bg1"/>
                </a:solidFill>
                <a:latin typeface="微軟正黑體" panose="020B0604030504040204" pitchFamily="34" charset="-120"/>
                <a:ea typeface="微軟正黑體" panose="020B0604030504040204" pitchFamily="34" charset="-120"/>
              </a:rPr>
              <a:t>病症等）。</a:t>
            </a:r>
            <a:endParaRPr lang="en-US" altLang="zh-TW" sz="2500" dirty="0" smtClean="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967961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lnSpcReduction="10000"/>
          </a:bodyPr>
          <a:lstStyle/>
          <a:p>
            <a:pPr marL="0" indent="0">
              <a:buNone/>
            </a:pPr>
            <a:r>
              <a:rPr lang="en-US" altLang="zh-TW" sz="2000" b="1" dirty="0" smtClean="0">
                <a:solidFill>
                  <a:schemeClr val="accent6"/>
                </a:solidFill>
                <a:latin typeface="微軟正黑體" panose="020B0604030504040204" pitchFamily="34" charset="-120"/>
                <a:ea typeface="微軟正黑體" panose="020B0604030504040204" pitchFamily="34" charset="-120"/>
              </a:rPr>
              <a:t>【</a:t>
            </a:r>
            <a:r>
              <a:rPr lang="zh-TW" altLang="en-US" sz="2000" b="1" dirty="0" smtClean="0">
                <a:solidFill>
                  <a:schemeClr val="accent6"/>
                </a:solidFill>
                <a:latin typeface="微軟正黑體" panose="020B0604030504040204" pitchFamily="34" charset="-120"/>
                <a:ea typeface="微軟正黑體" panose="020B0604030504040204" pitchFamily="34" charset="-120"/>
              </a:rPr>
              <a:t>療效結果</a:t>
            </a:r>
            <a:r>
              <a:rPr lang="en-US" altLang="zh-TW" sz="2000" b="1" dirty="0" smtClean="0">
                <a:solidFill>
                  <a:schemeClr val="accent6"/>
                </a:solidFill>
                <a:latin typeface="微軟正黑體" panose="020B0604030504040204" pitchFamily="34" charset="-120"/>
                <a:ea typeface="微軟正黑體" panose="020B0604030504040204" pitchFamily="34" charset="-120"/>
              </a:rPr>
              <a:t>】</a:t>
            </a:r>
          </a:p>
          <a:p>
            <a:r>
              <a:rPr lang="en-US" altLang="zh-TW" sz="2000" dirty="0" smtClean="0">
                <a:solidFill>
                  <a:schemeClr val="bg1"/>
                </a:solidFill>
                <a:latin typeface="微軟正黑體" panose="020B0604030504040204" pitchFamily="34" charset="-120"/>
                <a:ea typeface="微軟正黑體" panose="020B0604030504040204" pitchFamily="34" charset="-120"/>
              </a:rPr>
              <a:t>CAPSTONE-1 </a:t>
            </a:r>
            <a:r>
              <a:rPr lang="zh-TW" altLang="en-US" sz="2000" dirty="0" smtClean="0">
                <a:solidFill>
                  <a:schemeClr val="bg1"/>
                </a:solidFill>
                <a:latin typeface="微軟正黑體" panose="020B0604030504040204" pitchFamily="34" charset="-120"/>
                <a:ea typeface="微軟正黑體" panose="020B0604030504040204" pitchFamily="34" charset="-120"/>
              </a:rPr>
              <a:t>中 </a:t>
            </a:r>
            <a:r>
              <a:rPr lang="en-US" altLang="zh-TW" sz="2000" dirty="0" err="1" smtClean="0">
                <a:solidFill>
                  <a:schemeClr val="bg1"/>
                </a:solidFill>
                <a:latin typeface="微軟正黑體" panose="020B0604030504040204" pitchFamily="34" charset="-120"/>
                <a:ea typeface="微軟正黑體" panose="020B0604030504040204" pitchFamily="34" charset="-120"/>
              </a:rPr>
              <a:t>baloxavir</a:t>
            </a:r>
            <a:r>
              <a:rPr lang="zh-TW" altLang="en-US" sz="2000" dirty="0">
                <a:solidFill>
                  <a:schemeClr val="bg1"/>
                </a:solidFill>
                <a:latin typeface="微軟正黑體" panose="020B0604030504040204" pitchFamily="34" charset="-120"/>
                <a:ea typeface="微軟正黑體" panose="020B0604030504040204" pitchFamily="34" charset="-120"/>
              </a:rPr>
              <a:t>、</a:t>
            </a:r>
            <a:r>
              <a:rPr lang="en-US" altLang="zh-TW" sz="2000" dirty="0">
                <a:solidFill>
                  <a:schemeClr val="bg1"/>
                </a:solidFill>
                <a:latin typeface="微軟正黑體" panose="020B0604030504040204" pitchFamily="34" charset="-120"/>
                <a:ea typeface="微軟正黑體" panose="020B0604030504040204" pitchFamily="34" charset="-120"/>
              </a:rPr>
              <a:t>oseltamivir</a:t>
            </a:r>
            <a:r>
              <a:rPr lang="zh-TW" altLang="en-US" sz="2000" dirty="0">
                <a:solidFill>
                  <a:schemeClr val="bg1"/>
                </a:solidFill>
                <a:latin typeface="微軟正黑體" panose="020B0604030504040204" pitchFamily="34" charset="-120"/>
                <a:ea typeface="微軟正黑體" panose="020B0604030504040204" pitchFamily="34" charset="-120"/>
              </a:rPr>
              <a:t>與安慰劑分別為</a:t>
            </a:r>
            <a:r>
              <a:rPr lang="en-US" altLang="zh-TW" sz="2000" dirty="0">
                <a:solidFill>
                  <a:schemeClr val="bg1"/>
                </a:solidFill>
                <a:latin typeface="微軟正黑體" panose="020B0604030504040204" pitchFamily="34" charset="-120"/>
                <a:ea typeface="微軟正黑體" panose="020B0604030504040204" pitchFamily="34" charset="-120"/>
              </a:rPr>
              <a:t>53.7</a:t>
            </a:r>
            <a:r>
              <a:rPr lang="zh-TW" altLang="en-US" sz="2000" dirty="0">
                <a:solidFill>
                  <a:schemeClr val="bg1"/>
                </a:solidFill>
                <a:latin typeface="微軟正黑體" panose="020B0604030504040204" pitchFamily="34" charset="-120"/>
                <a:ea typeface="微軟正黑體" panose="020B0604030504040204" pitchFamily="34" charset="-120"/>
              </a:rPr>
              <a:t>小 時、</a:t>
            </a:r>
            <a:r>
              <a:rPr lang="en-US" altLang="zh-TW" sz="2000" dirty="0">
                <a:solidFill>
                  <a:schemeClr val="bg1"/>
                </a:solidFill>
                <a:latin typeface="微軟正黑體" panose="020B0604030504040204" pitchFamily="34" charset="-120"/>
                <a:ea typeface="微軟正黑體" panose="020B0604030504040204" pitchFamily="34" charset="-120"/>
              </a:rPr>
              <a:t>53.8</a:t>
            </a:r>
            <a:r>
              <a:rPr lang="zh-TW" altLang="en-US" sz="2000" dirty="0">
                <a:solidFill>
                  <a:schemeClr val="bg1"/>
                </a:solidFill>
                <a:latin typeface="微軟正黑體" panose="020B0604030504040204" pitchFamily="34" charset="-120"/>
                <a:ea typeface="微軟正黑體" panose="020B0604030504040204" pitchFamily="34" charset="-120"/>
              </a:rPr>
              <a:t>小時、</a:t>
            </a:r>
            <a:r>
              <a:rPr lang="en-US" altLang="zh-TW" sz="2000" dirty="0">
                <a:solidFill>
                  <a:schemeClr val="bg1"/>
                </a:solidFill>
                <a:latin typeface="微軟正黑體" panose="020B0604030504040204" pitchFamily="34" charset="-120"/>
                <a:ea typeface="微軟正黑體" panose="020B0604030504040204" pitchFamily="34" charset="-120"/>
              </a:rPr>
              <a:t>80.2</a:t>
            </a:r>
            <a:r>
              <a:rPr lang="zh-TW" altLang="en-US" sz="2000" dirty="0">
                <a:solidFill>
                  <a:schemeClr val="bg1"/>
                </a:solidFill>
                <a:latin typeface="微軟正黑體" panose="020B0604030504040204" pitchFamily="34" charset="-120"/>
                <a:ea typeface="微軟正黑體" panose="020B0604030504040204" pitchFamily="34" charset="-120"/>
              </a:rPr>
              <a:t>小時，</a:t>
            </a:r>
            <a:r>
              <a:rPr lang="en-US" altLang="zh-TW" sz="2000" dirty="0" err="1">
                <a:solidFill>
                  <a:schemeClr val="bg1"/>
                </a:solidFill>
                <a:latin typeface="微軟正黑體" panose="020B0604030504040204" pitchFamily="34" charset="-120"/>
                <a:ea typeface="微軟正黑體" panose="020B0604030504040204" pitchFamily="34" charset="-120"/>
              </a:rPr>
              <a:t>baloxavir</a:t>
            </a:r>
            <a:r>
              <a:rPr lang="zh-TW" altLang="en-US" sz="2000" dirty="0">
                <a:solidFill>
                  <a:schemeClr val="bg1"/>
                </a:solidFill>
                <a:latin typeface="微軟正黑體" panose="020B0604030504040204" pitchFamily="34" charset="-120"/>
                <a:ea typeface="微軟正黑體" panose="020B0604030504040204" pitchFamily="34" charset="-120"/>
              </a:rPr>
              <a:t>達症狀緩解 的時間顯著比安慰劑短，且與</a:t>
            </a:r>
            <a:r>
              <a:rPr lang="en-US" altLang="zh-TW" sz="2000" dirty="0">
                <a:solidFill>
                  <a:schemeClr val="bg1"/>
                </a:solidFill>
                <a:latin typeface="微軟正黑體" panose="020B0604030504040204" pitchFamily="34" charset="-120"/>
                <a:ea typeface="微軟正黑體" panose="020B0604030504040204" pitchFamily="34" charset="-120"/>
              </a:rPr>
              <a:t>oseltamivir</a:t>
            </a:r>
            <a:r>
              <a:rPr lang="zh-TW" altLang="en-US" sz="2000" dirty="0">
                <a:solidFill>
                  <a:schemeClr val="bg1"/>
                </a:solidFill>
                <a:latin typeface="微軟正黑體" panose="020B0604030504040204" pitchFamily="34" charset="-120"/>
                <a:ea typeface="微軟正黑體" panose="020B0604030504040204" pitchFamily="34" charset="-120"/>
              </a:rPr>
              <a:t>相似。 </a:t>
            </a:r>
            <a:endParaRPr lang="en-US" altLang="zh-TW" sz="2000" dirty="0">
              <a:solidFill>
                <a:schemeClr val="bg1"/>
              </a:solidFill>
              <a:latin typeface="微軟正黑體" panose="020B0604030504040204" pitchFamily="34" charset="-120"/>
              <a:ea typeface="微軟正黑體" panose="020B0604030504040204" pitchFamily="34" charset="-120"/>
            </a:endParaRPr>
          </a:p>
          <a:p>
            <a:r>
              <a:rPr lang="en-US" altLang="zh-TW" sz="2000" dirty="0">
                <a:solidFill>
                  <a:schemeClr val="bg1"/>
                </a:solidFill>
                <a:latin typeface="微軟正黑體" panose="020B0604030504040204" pitchFamily="34" charset="-120"/>
                <a:ea typeface="微軟正黑體" panose="020B0604030504040204" pitchFamily="34" charset="-120"/>
              </a:rPr>
              <a:t>CAPSTONE-2</a:t>
            </a:r>
            <a:r>
              <a:rPr lang="zh-TW" altLang="en-US" sz="2000" dirty="0">
                <a:solidFill>
                  <a:schemeClr val="bg1"/>
                </a:solidFill>
                <a:latin typeface="微軟正黑體" panose="020B0604030504040204" pitchFamily="34" charset="-120"/>
                <a:ea typeface="微軟正黑體" panose="020B0604030504040204" pitchFamily="34" charset="-120"/>
              </a:rPr>
              <a:t>中達症狀緩解時間如下，</a:t>
            </a:r>
            <a:r>
              <a:rPr lang="en-US" altLang="zh-TW" sz="2000" dirty="0" err="1">
                <a:solidFill>
                  <a:schemeClr val="bg1"/>
                </a:solidFill>
                <a:latin typeface="微軟正黑體" panose="020B0604030504040204" pitchFamily="34" charset="-120"/>
                <a:ea typeface="微軟正黑體" panose="020B0604030504040204" pitchFamily="34" charset="-120"/>
              </a:rPr>
              <a:t>baloxavir</a:t>
            </a:r>
            <a:r>
              <a:rPr lang="zh-TW" altLang="en-US" sz="2000" dirty="0">
                <a:solidFill>
                  <a:schemeClr val="bg1"/>
                </a:solidFill>
                <a:latin typeface="微軟正黑體" panose="020B0604030504040204" pitchFamily="34" charset="-120"/>
                <a:ea typeface="微軟正黑體" panose="020B0604030504040204" pitchFamily="34" charset="-120"/>
              </a:rPr>
              <a:t>為 </a:t>
            </a:r>
            <a:r>
              <a:rPr lang="en-US" altLang="zh-TW" sz="2000" dirty="0">
                <a:solidFill>
                  <a:schemeClr val="bg1"/>
                </a:solidFill>
                <a:latin typeface="微軟正黑體" panose="020B0604030504040204" pitchFamily="34" charset="-120"/>
                <a:ea typeface="微軟正黑體" panose="020B0604030504040204" pitchFamily="34" charset="-120"/>
              </a:rPr>
              <a:t>73.2</a:t>
            </a:r>
            <a:r>
              <a:rPr lang="zh-TW" altLang="en-US" sz="2000" dirty="0">
                <a:solidFill>
                  <a:schemeClr val="bg1"/>
                </a:solidFill>
                <a:latin typeface="微軟正黑體" panose="020B0604030504040204" pitchFamily="34" charset="-120"/>
                <a:ea typeface="微軟正黑體" panose="020B0604030504040204" pitchFamily="34" charset="-120"/>
              </a:rPr>
              <a:t>小時、</a:t>
            </a:r>
            <a:r>
              <a:rPr lang="en-US" altLang="zh-TW" sz="2000" dirty="0">
                <a:solidFill>
                  <a:schemeClr val="bg1"/>
                </a:solidFill>
                <a:latin typeface="微軟正黑體" panose="020B0604030504040204" pitchFamily="34" charset="-120"/>
                <a:ea typeface="微軟正黑體" panose="020B0604030504040204" pitchFamily="34" charset="-120"/>
              </a:rPr>
              <a:t>oseltamivir</a:t>
            </a:r>
            <a:r>
              <a:rPr lang="zh-TW" altLang="en-US" sz="2000" dirty="0">
                <a:solidFill>
                  <a:schemeClr val="bg1"/>
                </a:solidFill>
                <a:latin typeface="微軟正黑體" panose="020B0604030504040204" pitchFamily="34" charset="-120"/>
                <a:ea typeface="微軟正黑體" panose="020B0604030504040204" pitchFamily="34" charset="-120"/>
              </a:rPr>
              <a:t>為</a:t>
            </a:r>
            <a:r>
              <a:rPr lang="en-US" altLang="zh-TW" sz="2000" dirty="0">
                <a:solidFill>
                  <a:schemeClr val="bg1"/>
                </a:solidFill>
                <a:latin typeface="微軟正黑體" panose="020B0604030504040204" pitchFamily="34" charset="-120"/>
                <a:ea typeface="微軟正黑體" panose="020B0604030504040204" pitchFamily="34" charset="-120"/>
              </a:rPr>
              <a:t>81</a:t>
            </a:r>
            <a:r>
              <a:rPr lang="zh-TW" altLang="en-US" sz="2000" dirty="0">
                <a:solidFill>
                  <a:schemeClr val="bg1"/>
                </a:solidFill>
                <a:latin typeface="微軟正黑體" panose="020B0604030504040204" pitchFamily="34" charset="-120"/>
                <a:ea typeface="微軟正黑體" panose="020B0604030504040204" pitchFamily="34" charset="-120"/>
              </a:rPr>
              <a:t>小時、安慰劑為</a:t>
            </a:r>
            <a:r>
              <a:rPr lang="en-US" altLang="zh-TW" sz="2000" dirty="0">
                <a:solidFill>
                  <a:schemeClr val="bg1"/>
                </a:solidFill>
                <a:latin typeface="微軟正黑體" panose="020B0604030504040204" pitchFamily="34" charset="-120"/>
                <a:ea typeface="微軟正黑體" panose="020B0604030504040204" pitchFamily="34" charset="-120"/>
              </a:rPr>
              <a:t>102.3</a:t>
            </a:r>
            <a:r>
              <a:rPr lang="zh-TW" altLang="en-US" sz="2000" dirty="0">
                <a:solidFill>
                  <a:schemeClr val="bg1"/>
                </a:solidFill>
                <a:latin typeface="微軟正黑體" panose="020B0604030504040204" pitchFamily="34" charset="-120"/>
                <a:ea typeface="微軟正黑體" panose="020B0604030504040204" pitchFamily="34" charset="-120"/>
              </a:rPr>
              <a:t>小 時，</a:t>
            </a:r>
            <a:r>
              <a:rPr lang="en-US" altLang="zh-TW" sz="2000" dirty="0" err="1">
                <a:solidFill>
                  <a:schemeClr val="bg1"/>
                </a:solidFill>
                <a:latin typeface="微軟正黑體" panose="020B0604030504040204" pitchFamily="34" charset="-120"/>
                <a:ea typeface="微軟正黑體" panose="020B0604030504040204" pitchFamily="34" charset="-120"/>
              </a:rPr>
              <a:t>baloxavir</a:t>
            </a:r>
            <a:r>
              <a:rPr lang="zh-TW" altLang="en-US" sz="2000" dirty="0">
                <a:solidFill>
                  <a:schemeClr val="bg1"/>
                </a:solidFill>
                <a:latin typeface="微軟正黑體" panose="020B0604030504040204" pitchFamily="34" charset="-120"/>
                <a:ea typeface="微軟正黑體" panose="020B0604030504040204" pitchFamily="34" charset="-120"/>
              </a:rPr>
              <a:t>低於安慰劑</a:t>
            </a:r>
            <a:r>
              <a:rPr lang="zh-TW" altLang="en-US" sz="2000" dirty="0" smtClean="0">
                <a:solidFill>
                  <a:schemeClr val="bg1"/>
                </a:solidFill>
                <a:latin typeface="微軟正黑體" panose="020B0604030504040204" pitchFamily="34" charset="-120"/>
                <a:ea typeface="微軟正黑體" panose="020B0604030504040204" pitchFamily="34" charset="-120"/>
              </a:rPr>
              <a:t>。</a:t>
            </a:r>
            <a:endParaRPr lang="en-US" altLang="zh-TW" sz="2000" dirty="0" smtClean="0">
              <a:solidFill>
                <a:schemeClr val="bg1"/>
              </a:solidFill>
              <a:latin typeface="微軟正黑體" panose="020B0604030504040204" pitchFamily="34" charset="-120"/>
              <a:ea typeface="微軟正黑體" panose="020B0604030504040204" pitchFamily="34" charset="-120"/>
            </a:endParaRPr>
          </a:p>
          <a:p>
            <a:pPr marL="0" indent="0">
              <a:buNone/>
            </a:pPr>
            <a:r>
              <a:rPr lang="en-US" altLang="zh-TW" sz="2000" b="1" dirty="0" smtClean="0">
                <a:solidFill>
                  <a:schemeClr val="accent6"/>
                </a:solidFill>
                <a:latin typeface="微軟正黑體" panose="020B0604030504040204" pitchFamily="34" charset="-120"/>
                <a:ea typeface="微軟正黑體" panose="020B0604030504040204" pitchFamily="34" charset="-120"/>
              </a:rPr>
              <a:t>【</a:t>
            </a:r>
            <a:r>
              <a:rPr lang="zh-TW" altLang="en-US" sz="2000" b="1" dirty="0" smtClean="0">
                <a:solidFill>
                  <a:schemeClr val="accent6"/>
                </a:solidFill>
                <a:latin typeface="微軟正黑體" panose="020B0604030504040204" pitchFamily="34" charset="-120"/>
                <a:ea typeface="微軟正黑體" panose="020B0604030504040204" pitchFamily="34" charset="-120"/>
              </a:rPr>
              <a:t>安全性結果</a:t>
            </a:r>
            <a:r>
              <a:rPr lang="en-US" altLang="zh-TW" sz="2000" b="1" dirty="0" smtClean="0">
                <a:solidFill>
                  <a:schemeClr val="accent6"/>
                </a:solidFill>
                <a:latin typeface="微軟正黑體" panose="020B0604030504040204" pitchFamily="34" charset="-120"/>
                <a:ea typeface="微軟正黑體" panose="020B0604030504040204" pitchFamily="34" charset="-120"/>
              </a:rPr>
              <a:t>】</a:t>
            </a:r>
          </a:p>
          <a:p>
            <a:r>
              <a:rPr lang="zh-TW" altLang="en-US" sz="2000" dirty="0" smtClean="0">
                <a:solidFill>
                  <a:schemeClr val="bg1"/>
                </a:solidFill>
                <a:latin typeface="微軟正黑體" panose="020B0604030504040204" pitchFamily="34" charset="-120"/>
                <a:ea typeface="微軟正黑體" panose="020B0604030504040204" pitchFamily="34" charset="-120"/>
              </a:rPr>
              <a:t>藥品</a:t>
            </a:r>
            <a:r>
              <a:rPr lang="zh-TW" altLang="en-US" sz="2000" dirty="0">
                <a:solidFill>
                  <a:schemeClr val="bg1"/>
                </a:solidFill>
                <a:latin typeface="微軟正黑體" panose="020B0604030504040204" pitchFamily="34" charset="-120"/>
                <a:ea typeface="微軟正黑體" panose="020B0604030504040204" pitchFamily="34" charset="-120"/>
              </a:rPr>
              <a:t>相關副作用之發生 率</a:t>
            </a:r>
            <a:r>
              <a:rPr lang="en-US" altLang="zh-TW" sz="2000" dirty="0" err="1">
                <a:solidFill>
                  <a:schemeClr val="bg1"/>
                </a:solidFill>
                <a:latin typeface="微軟正黑體" panose="020B0604030504040204" pitchFamily="34" charset="-120"/>
                <a:ea typeface="微軟正黑體" panose="020B0604030504040204" pitchFamily="34" charset="-120"/>
              </a:rPr>
              <a:t>baloxavir</a:t>
            </a:r>
            <a:r>
              <a:rPr lang="zh-TW" altLang="en-US" sz="2000" dirty="0">
                <a:solidFill>
                  <a:schemeClr val="bg1"/>
                </a:solidFill>
                <a:latin typeface="微軟正黑體" panose="020B0604030504040204" pitchFamily="34" charset="-120"/>
                <a:ea typeface="微軟正黑體" panose="020B0604030504040204" pitchFamily="34" charset="-120"/>
              </a:rPr>
              <a:t>為</a:t>
            </a:r>
            <a:r>
              <a:rPr lang="en-US" altLang="zh-TW" sz="2000" dirty="0">
                <a:solidFill>
                  <a:schemeClr val="bg1"/>
                </a:solidFill>
                <a:latin typeface="微軟正黑體" panose="020B0604030504040204" pitchFamily="34" charset="-120"/>
                <a:ea typeface="微軟正黑體" panose="020B0604030504040204" pitchFamily="34" charset="-120"/>
              </a:rPr>
              <a:t>4.4%</a:t>
            </a:r>
            <a:r>
              <a:rPr lang="zh-TW" altLang="en-US" sz="2000" dirty="0">
                <a:solidFill>
                  <a:schemeClr val="bg1"/>
                </a:solidFill>
                <a:latin typeface="微軟正黑體" panose="020B0604030504040204" pitchFamily="34" charset="-120"/>
                <a:ea typeface="微軟正黑體" panose="020B0604030504040204" pitchFamily="34" charset="-120"/>
              </a:rPr>
              <a:t>，顯著低於</a:t>
            </a:r>
            <a:r>
              <a:rPr lang="en-US" altLang="zh-TW" sz="2000" dirty="0" err="1">
                <a:solidFill>
                  <a:schemeClr val="bg1"/>
                </a:solidFill>
                <a:latin typeface="微軟正黑體" panose="020B0604030504040204" pitchFamily="34" charset="-120"/>
                <a:ea typeface="微軟正黑體" panose="020B0604030504040204" pitchFamily="34" charset="-120"/>
              </a:rPr>
              <a:t>oselmamivir</a:t>
            </a:r>
            <a:r>
              <a:rPr lang="zh-TW" altLang="en-US" sz="2000" dirty="0">
                <a:solidFill>
                  <a:schemeClr val="bg1"/>
                </a:solidFill>
                <a:latin typeface="微軟正黑體" panose="020B0604030504040204" pitchFamily="34" charset="-120"/>
                <a:ea typeface="微軟正黑體" panose="020B0604030504040204" pitchFamily="34" charset="-120"/>
              </a:rPr>
              <a:t>發生率 </a:t>
            </a:r>
            <a:r>
              <a:rPr lang="en-US" altLang="zh-TW" sz="2000" dirty="0">
                <a:solidFill>
                  <a:schemeClr val="bg1"/>
                </a:solidFill>
                <a:latin typeface="微軟正黑體" panose="020B0604030504040204" pitchFamily="34" charset="-120"/>
                <a:ea typeface="微軟正黑體" panose="020B0604030504040204" pitchFamily="34" charset="-120"/>
              </a:rPr>
              <a:t>8.4% </a:t>
            </a:r>
            <a:r>
              <a:rPr lang="zh-TW" altLang="en-US" sz="2000" dirty="0">
                <a:solidFill>
                  <a:schemeClr val="bg1"/>
                </a:solidFill>
                <a:latin typeface="微軟正黑體" panose="020B0604030504040204" pitchFamily="34" charset="-120"/>
                <a:ea typeface="微軟正黑體" panose="020B0604030504040204" pitchFamily="34" charset="-120"/>
              </a:rPr>
              <a:t>（</a:t>
            </a:r>
            <a:r>
              <a:rPr lang="en-US" altLang="zh-TW" sz="2000" dirty="0">
                <a:solidFill>
                  <a:schemeClr val="bg1"/>
                </a:solidFill>
                <a:latin typeface="微軟正黑體" panose="020B0604030504040204" pitchFamily="34" charset="-120"/>
                <a:ea typeface="微軟正黑體" panose="020B0604030504040204" pitchFamily="34" charset="-120"/>
              </a:rPr>
              <a:t>p=0.009</a:t>
            </a:r>
            <a:r>
              <a:rPr lang="zh-TW" altLang="en-US" sz="2000" dirty="0" smtClean="0">
                <a:solidFill>
                  <a:schemeClr val="bg1"/>
                </a:solidFill>
                <a:latin typeface="微軟正黑體" panose="020B0604030504040204" pitchFamily="34" charset="-120"/>
                <a:ea typeface="微軟正黑體" panose="020B0604030504040204" pitchFamily="34" charset="-120"/>
              </a:rPr>
              <a:t>）。</a:t>
            </a:r>
            <a:endParaRPr lang="en-US" altLang="zh-TW" sz="2000" dirty="0" smtClean="0">
              <a:solidFill>
                <a:schemeClr val="bg1"/>
              </a:solidFill>
              <a:latin typeface="微軟正黑體" panose="020B0604030504040204" pitchFamily="34" charset="-120"/>
              <a:ea typeface="微軟正黑體" panose="020B0604030504040204" pitchFamily="34" charset="-120"/>
            </a:endParaRPr>
          </a:p>
          <a:p>
            <a:r>
              <a:rPr lang="en-US" altLang="zh-TW" sz="2000" dirty="0" err="1" smtClean="0">
                <a:solidFill>
                  <a:schemeClr val="bg1"/>
                </a:solidFill>
                <a:latin typeface="微軟正黑體" panose="020B0604030504040204" pitchFamily="34" charset="-120"/>
                <a:ea typeface="微軟正黑體" panose="020B0604030504040204" pitchFamily="34" charset="-120"/>
              </a:rPr>
              <a:t>Baloxavir</a:t>
            </a:r>
            <a:r>
              <a:rPr lang="zh-TW" altLang="en-US" sz="2000" dirty="0" smtClean="0">
                <a:solidFill>
                  <a:schemeClr val="bg1"/>
                </a:solidFill>
                <a:latin typeface="微軟正黑體" panose="020B0604030504040204" pitchFamily="34" charset="-120"/>
                <a:ea typeface="微軟正黑體" panose="020B0604030504040204" pitchFamily="34" charset="-120"/>
              </a:rPr>
              <a:t> 組</a:t>
            </a:r>
            <a:r>
              <a:rPr lang="zh-TW" altLang="en-US" sz="2000" dirty="0">
                <a:solidFill>
                  <a:schemeClr val="bg1"/>
                </a:solidFill>
                <a:latin typeface="微軟正黑體" panose="020B0604030504040204" pitchFamily="34" charset="-120"/>
                <a:ea typeface="微軟正黑體" panose="020B0604030504040204" pitchFamily="34" charset="-120"/>
              </a:rPr>
              <a:t>發生率較高且與</a:t>
            </a:r>
            <a:r>
              <a:rPr lang="zh-TW" altLang="en-US" sz="2000" dirty="0" smtClean="0">
                <a:solidFill>
                  <a:schemeClr val="bg1"/>
                </a:solidFill>
                <a:latin typeface="微軟正黑體" panose="020B0604030504040204" pitchFamily="34" charset="-120"/>
                <a:ea typeface="微軟正黑體" panose="020B0604030504040204" pitchFamily="34" charset="-120"/>
              </a:rPr>
              <a:t>藥品</a:t>
            </a:r>
            <a:r>
              <a:rPr lang="zh-TW" altLang="en-US" sz="2000" dirty="0">
                <a:solidFill>
                  <a:schemeClr val="bg1"/>
                </a:solidFill>
                <a:latin typeface="微軟正黑體" panose="020B0604030504040204" pitchFamily="34" charset="-120"/>
                <a:ea typeface="微軟正黑體" panose="020B0604030504040204" pitchFamily="34" charset="-120"/>
              </a:rPr>
              <a:t>相關的副作用有腹瀉（</a:t>
            </a:r>
            <a:r>
              <a:rPr lang="en-US" altLang="zh-TW" sz="2000" dirty="0">
                <a:solidFill>
                  <a:schemeClr val="bg1"/>
                </a:solidFill>
                <a:latin typeface="微軟正黑體" panose="020B0604030504040204" pitchFamily="34" charset="-120"/>
                <a:ea typeface="微軟正黑體" panose="020B0604030504040204" pitchFamily="34" charset="-120"/>
              </a:rPr>
              <a:t>1.8%</a:t>
            </a:r>
            <a:r>
              <a:rPr lang="zh-TW" altLang="en-US" sz="2000" dirty="0">
                <a:solidFill>
                  <a:schemeClr val="bg1"/>
                </a:solidFill>
                <a:latin typeface="微軟正黑體" panose="020B0604030504040204" pitchFamily="34" charset="-120"/>
                <a:ea typeface="微軟正黑體" panose="020B0604030504040204" pitchFamily="34" charset="-120"/>
              </a:rPr>
              <a:t>）與噁心（</a:t>
            </a:r>
            <a:r>
              <a:rPr lang="en-US" altLang="zh-TW" sz="2000" dirty="0">
                <a:solidFill>
                  <a:schemeClr val="bg1"/>
                </a:solidFill>
                <a:latin typeface="微軟正黑體" panose="020B0604030504040204" pitchFamily="34" charset="-120"/>
                <a:ea typeface="微軟正黑體" panose="020B0604030504040204" pitchFamily="34" charset="-120"/>
              </a:rPr>
              <a:t>0.3%</a:t>
            </a:r>
            <a:r>
              <a:rPr lang="zh-TW" altLang="en-US" sz="2000" dirty="0" smtClean="0">
                <a:solidFill>
                  <a:schemeClr val="bg1"/>
                </a:solidFill>
                <a:latin typeface="微軟正黑體" panose="020B0604030504040204" pitchFamily="34" charset="-120"/>
                <a:ea typeface="微軟正黑體" panose="020B0604030504040204" pitchFamily="34" charset="-120"/>
              </a:rPr>
              <a:t>）。</a:t>
            </a:r>
            <a:endParaRPr lang="en-US" altLang="zh-TW" sz="2000" dirty="0" smtClean="0">
              <a:solidFill>
                <a:schemeClr val="bg1"/>
              </a:solidFill>
              <a:latin typeface="微軟正黑體" panose="020B0604030504040204" pitchFamily="34" charset="-120"/>
              <a:ea typeface="微軟正黑體" panose="020B0604030504040204" pitchFamily="34" charset="-120"/>
            </a:endParaRPr>
          </a:p>
          <a:p>
            <a:r>
              <a:rPr lang="en-US" altLang="zh-TW" sz="2000" dirty="0" err="1" smtClean="0">
                <a:solidFill>
                  <a:schemeClr val="bg1"/>
                </a:solidFill>
                <a:latin typeface="微軟正黑體" panose="020B0604030504040204" pitchFamily="34" charset="-120"/>
                <a:ea typeface="微軟正黑體" panose="020B0604030504040204" pitchFamily="34" charset="-120"/>
              </a:rPr>
              <a:t>Baloxavir</a:t>
            </a:r>
            <a:r>
              <a:rPr lang="zh-TW" altLang="en-US" sz="2000" dirty="0">
                <a:solidFill>
                  <a:schemeClr val="bg1"/>
                </a:solidFill>
                <a:latin typeface="微軟正黑體" panose="020B0604030504040204" pitchFamily="34" charset="-120"/>
                <a:ea typeface="微軟正黑體" panose="020B0604030504040204" pitchFamily="34" charset="-120"/>
              </a:rPr>
              <a:t>用於</a:t>
            </a:r>
            <a:r>
              <a:rPr lang="en-US" altLang="zh-TW" sz="2000" dirty="0">
                <a:solidFill>
                  <a:schemeClr val="bg1"/>
                </a:solidFill>
                <a:latin typeface="微軟正黑體" panose="020B0604030504040204" pitchFamily="34" charset="-120"/>
                <a:ea typeface="微軟正黑體" panose="020B0604030504040204" pitchFamily="34" charset="-120"/>
              </a:rPr>
              <a:t>1 2</a:t>
            </a:r>
            <a:r>
              <a:rPr lang="zh-TW" altLang="en-US" sz="2000" dirty="0">
                <a:solidFill>
                  <a:schemeClr val="bg1"/>
                </a:solidFill>
                <a:latin typeface="微軟正黑體" panose="020B0604030504040204" pitchFamily="34" charset="-120"/>
                <a:ea typeface="微軟正黑體" panose="020B0604030504040204" pitchFamily="34" charset="-120"/>
              </a:rPr>
              <a:t>歲以下兒童的大型臨床試驗 </a:t>
            </a:r>
            <a:r>
              <a:rPr lang="en-US" altLang="zh-TW" sz="2000" dirty="0">
                <a:solidFill>
                  <a:schemeClr val="bg1"/>
                </a:solidFill>
                <a:latin typeface="微軟正黑體" panose="020B0604030504040204" pitchFamily="34" charset="-120"/>
                <a:ea typeface="微軟正黑體" panose="020B0604030504040204" pitchFamily="34" charset="-120"/>
              </a:rPr>
              <a:t>miniSTONE-2</a:t>
            </a:r>
            <a:r>
              <a:rPr lang="zh-TW" altLang="en-US" sz="2000" dirty="0">
                <a:solidFill>
                  <a:schemeClr val="bg1"/>
                </a:solidFill>
                <a:latin typeface="微軟正黑體" panose="020B0604030504040204" pitchFamily="34" charset="-120"/>
                <a:ea typeface="微軟正黑體" panose="020B0604030504040204" pitchFamily="34" charset="-120"/>
              </a:rPr>
              <a:t>正進行中且已初步證實有療效，尚</a:t>
            </a:r>
            <a:r>
              <a:rPr lang="zh-TW" altLang="en-US" sz="2000" dirty="0" smtClean="0">
                <a:solidFill>
                  <a:schemeClr val="bg1"/>
                </a:solidFill>
                <a:latin typeface="微軟正黑體" panose="020B0604030504040204" pitchFamily="34" charset="-120"/>
                <a:ea typeface="微軟正黑體" panose="020B0604030504040204" pitchFamily="34" charset="-120"/>
              </a:rPr>
              <a:t>待更</a:t>
            </a:r>
            <a:r>
              <a:rPr lang="zh-TW" altLang="en-US" sz="2000" dirty="0">
                <a:solidFill>
                  <a:schemeClr val="bg1"/>
                </a:solidFill>
                <a:latin typeface="微軟正黑體" panose="020B0604030504040204" pitchFamily="34" charset="-120"/>
                <a:ea typeface="微軟正黑體" panose="020B0604030504040204" pitchFamily="34" charset="-120"/>
              </a:rPr>
              <a:t>完整的資訊支持兒童使用</a:t>
            </a:r>
            <a:r>
              <a:rPr lang="en-US" altLang="zh-TW" sz="2000" dirty="0" err="1">
                <a:solidFill>
                  <a:schemeClr val="bg1"/>
                </a:solidFill>
                <a:latin typeface="微軟正黑體" panose="020B0604030504040204" pitchFamily="34" charset="-120"/>
                <a:ea typeface="微軟正黑體" panose="020B0604030504040204" pitchFamily="34" charset="-120"/>
              </a:rPr>
              <a:t>baloxavir</a:t>
            </a:r>
            <a:r>
              <a:rPr lang="zh-TW" altLang="en-US" sz="2000" dirty="0">
                <a:solidFill>
                  <a:schemeClr val="bg1"/>
                </a:solidFill>
                <a:latin typeface="微軟正黑體" panose="020B0604030504040204" pitchFamily="34" charset="-120"/>
                <a:ea typeface="微軟正黑體" panose="020B0604030504040204" pitchFamily="34" charset="-120"/>
              </a:rPr>
              <a:t>的劑量、</a:t>
            </a:r>
            <a:r>
              <a:rPr lang="zh-TW" altLang="en-US" sz="2000" dirty="0" smtClean="0">
                <a:solidFill>
                  <a:schemeClr val="bg1"/>
                </a:solidFill>
                <a:latin typeface="微軟正黑體" panose="020B0604030504040204" pitchFamily="34" charset="-120"/>
                <a:ea typeface="微軟正黑體" panose="020B0604030504040204" pitchFamily="34" charset="-120"/>
              </a:rPr>
              <a:t>療效與</a:t>
            </a:r>
            <a:r>
              <a:rPr lang="zh-TW" altLang="en-US" sz="2000" dirty="0">
                <a:solidFill>
                  <a:schemeClr val="bg1"/>
                </a:solidFill>
                <a:latin typeface="微軟正黑體" panose="020B0604030504040204" pitchFamily="34" charset="-120"/>
                <a:ea typeface="微軟正黑體" panose="020B0604030504040204" pitchFamily="34" charset="-120"/>
              </a:rPr>
              <a:t>安全</a:t>
            </a:r>
            <a:r>
              <a:rPr lang="zh-TW" altLang="en-US" sz="2000" dirty="0" smtClean="0">
                <a:solidFill>
                  <a:schemeClr val="bg1"/>
                </a:solidFill>
                <a:latin typeface="微軟正黑體" panose="020B0604030504040204" pitchFamily="34" charset="-120"/>
                <a:ea typeface="微軟正黑體" panose="020B0604030504040204" pitchFamily="34" charset="-120"/>
              </a:rPr>
              <a:t>性。</a:t>
            </a:r>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
        <p:nvSpPr>
          <p:cNvPr id="4" name="標題 1"/>
          <p:cNvSpPr>
            <a:spLocks noGrp="1"/>
          </p:cNvSpPr>
          <p:nvPr>
            <p:ph type="title"/>
          </p:nvPr>
        </p:nvSpPr>
        <p:spPr/>
        <p:txBody>
          <a:bodyPr/>
          <a:lstStyle/>
          <a:p>
            <a:r>
              <a:rPr lang="zh-TW" altLang="en-US" dirty="0" smtClean="0">
                <a:solidFill>
                  <a:srgbClr val="92D050"/>
                </a:solidFill>
                <a:latin typeface="微軟正黑體" panose="020B0604030504040204" pitchFamily="34" charset="-120"/>
                <a:ea typeface="微軟正黑體" panose="020B0604030504040204" pitchFamily="34" charset="-120"/>
              </a:rPr>
              <a:t>臨床</a:t>
            </a:r>
            <a:r>
              <a:rPr lang="zh-TW" altLang="en-US" dirty="0">
                <a:solidFill>
                  <a:srgbClr val="92D050"/>
                </a:solidFill>
                <a:latin typeface="微軟正黑體" panose="020B0604030504040204" pitchFamily="34" charset="-120"/>
                <a:ea typeface="微軟正黑體" panose="020B0604030504040204" pitchFamily="34" charset="-120"/>
              </a:rPr>
              <a:t>試驗</a:t>
            </a:r>
            <a:r>
              <a:rPr lang="zh-TW" altLang="en-US" dirty="0" smtClean="0">
                <a:solidFill>
                  <a:srgbClr val="92D050"/>
                </a:solidFill>
                <a:latin typeface="微軟正黑體" panose="020B0604030504040204" pitchFamily="34" charset="-120"/>
                <a:ea typeface="微軟正黑體" panose="020B0604030504040204" pitchFamily="34" charset="-120"/>
              </a:rPr>
              <a:t>結果</a:t>
            </a:r>
            <a:endParaRPr lang="zh-TW" altLang="en-US" dirty="0">
              <a:solidFill>
                <a:srgbClr val="92D05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348665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907" t="17365" r="44186" b="13488"/>
          <a:stretch/>
        </p:blipFill>
        <p:spPr bwMode="auto">
          <a:xfrm>
            <a:off x="323528" y="188640"/>
            <a:ext cx="8496944" cy="10441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305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00781 -0.35267 L 0.00781 -0.60273 " pathEditMode="relative" rAng="0" ptsTypes="AA">
                                      <p:cBhvr>
                                        <p:cTn id="6" dur="2000" fill="hold"/>
                                        <p:tgtEl>
                                          <p:spTgt spid="1026"/>
                                        </p:tgtEl>
                                        <p:attrNameLst>
                                          <p:attrName>ppt_x</p:attrName>
                                          <p:attrName>ppt_y</p:attrName>
                                        </p:attrNameLst>
                                      </p:cBhvr>
                                      <p:rCtr x="0" y="-125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標題 1"/>
          <p:cNvSpPr>
            <a:spLocks noGrp="1"/>
          </p:cNvSpPr>
          <p:nvPr>
            <p:ph type="title"/>
          </p:nvPr>
        </p:nvSpPr>
        <p:spPr/>
        <p:txBody>
          <a:bodyPr>
            <a:normAutofit/>
          </a:bodyPr>
          <a:lstStyle/>
          <a:p>
            <a:pPr algn="ctr"/>
            <a:r>
              <a:rPr lang="en-US" altLang="zh-TW" sz="5000" b="1" dirty="0" smtClean="0">
                <a:solidFill>
                  <a:srgbClr val="008000"/>
                </a:solidFill>
                <a:effectLst/>
                <a:latin typeface="微軟正黑體" panose="020B0604030504040204" pitchFamily="34" charset="-120"/>
                <a:ea typeface="微軟正黑體" panose="020B0604030504040204" pitchFamily="34" charset="-120"/>
              </a:rPr>
              <a:t>Note</a:t>
            </a:r>
            <a:endParaRPr lang="zh-TW" altLang="en-US" sz="5000" b="1" dirty="0" smtClean="0">
              <a:solidFill>
                <a:srgbClr val="008000"/>
              </a:solidFill>
              <a:effectLst/>
              <a:latin typeface="微軟正黑體" panose="020B0604030504040204" pitchFamily="34" charset="-120"/>
              <a:ea typeface="微軟正黑體" panose="020B0604030504040204" pitchFamily="34" charset="-120"/>
            </a:endParaRPr>
          </a:p>
        </p:txBody>
      </p:sp>
      <p:sp>
        <p:nvSpPr>
          <p:cNvPr id="70659" name="內容版面配置區 2"/>
          <p:cNvSpPr>
            <a:spLocks noGrp="1"/>
          </p:cNvSpPr>
          <p:nvPr>
            <p:ph idx="1"/>
          </p:nvPr>
        </p:nvSpPr>
        <p:spPr>
          <a:xfrm>
            <a:off x="395536" y="1412776"/>
            <a:ext cx="8424936" cy="4824536"/>
          </a:xfrm>
        </p:spPr>
        <p:txBody>
          <a:bodyPr>
            <a:normAutofit/>
          </a:bodyPr>
          <a:lstStyle/>
          <a:p>
            <a:r>
              <a:rPr lang="zh-TW" altLang="en-US" sz="2800" dirty="0">
                <a:solidFill>
                  <a:schemeClr val="bg1"/>
                </a:solidFill>
                <a:latin typeface="微軟正黑體" panose="020B0604030504040204" pitchFamily="34" charset="-120"/>
                <a:ea typeface="微軟正黑體" panose="020B0604030504040204" pitchFamily="34" charset="-120"/>
              </a:rPr>
              <a:t>如經評估</a:t>
            </a:r>
            <a:r>
              <a:rPr lang="zh-TW" altLang="en-US" sz="2800" dirty="0" smtClean="0">
                <a:solidFill>
                  <a:schemeClr val="bg1"/>
                </a:solidFill>
                <a:latin typeface="微軟正黑體" panose="020B0604030504040204" pitchFamily="34" charset="-120"/>
                <a:ea typeface="微軟正黑體" panose="020B0604030504040204" pitchFamily="34" charset="-120"/>
              </a:rPr>
              <a:t>後，認為使用抗病毒藥劑帶來的潛在益處，大於</a:t>
            </a:r>
            <a:r>
              <a:rPr lang="zh-TW" altLang="en-US" sz="2800" dirty="0">
                <a:solidFill>
                  <a:schemeClr val="bg1"/>
                </a:solidFill>
                <a:latin typeface="微軟正黑體" panose="020B0604030504040204" pitchFamily="34" charset="-120"/>
                <a:ea typeface="微軟正黑體" panose="020B0604030504040204" pitchFamily="34" charset="-120"/>
              </a:rPr>
              <a:t>對胎兒造成的風險時，則</a:t>
            </a:r>
            <a:r>
              <a:rPr lang="zh-TW" altLang="en-US" sz="2800" dirty="0" smtClean="0">
                <a:solidFill>
                  <a:schemeClr val="bg1"/>
                </a:solidFill>
                <a:latin typeface="微軟正黑體" panose="020B0604030504040204" pitchFamily="34" charset="-120"/>
                <a:ea typeface="微軟正黑體" panose="020B0604030504040204" pitchFamily="34" charset="-120"/>
              </a:rPr>
              <a:t>仍可使用。</a:t>
            </a:r>
            <a:endParaRPr lang="en-US" altLang="zh-TW" sz="2800" dirty="0" smtClean="0">
              <a:solidFill>
                <a:schemeClr val="bg1"/>
              </a:solidFill>
              <a:latin typeface="微軟正黑體" panose="020B0604030504040204" pitchFamily="34" charset="-120"/>
              <a:ea typeface="微軟正黑體" panose="020B0604030504040204" pitchFamily="34" charset="-120"/>
            </a:endParaRPr>
          </a:p>
          <a:p>
            <a:r>
              <a:rPr lang="zh-TW" altLang="en-US" sz="2800" dirty="0">
                <a:solidFill>
                  <a:schemeClr val="bg1"/>
                </a:solidFill>
                <a:latin typeface="微軟正黑體" panose="020B0604030504040204" pitchFamily="34" charset="-120"/>
                <a:ea typeface="微軟正黑體" panose="020B0604030504040204" pitchFamily="34" charset="-120"/>
              </a:rPr>
              <a:t>有些專家建議針對流感重症病患，可考慮投予加倍之抗流感病毒藥物劑量 </a:t>
            </a:r>
            <a:r>
              <a:rPr lang="en-US" altLang="zh-TW" sz="2800" dirty="0">
                <a:solidFill>
                  <a:schemeClr val="bg1"/>
                </a:solidFill>
                <a:latin typeface="微軟正黑體" panose="020B0604030504040204" pitchFamily="34" charset="-120"/>
                <a:ea typeface="微軟正黑體" panose="020B0604030504040204" pitchFamily="34" charset="-120"/>
              </a:rPr>
              <a:t>(</a:t>
            </a:r>
            <a:r>
              <a:rPr lang="zh-TW" altLang="en-US" sz="2800" dirty="0">
                <a:solidFill>
                  <a:schemeClr val="bg1"/>
                </a:solidFill>
                <a:latin typeface="微軟正黑體" panose="020B0604030504040204" pitchFamily="34" charset="-120"/>
                <a:ea typeface="微軟正黑體" panose="020B0604030504040204" pitchFamily="34" charset="-120"/>
              </a:rPr>
              <a:t>如</a:t>
            </a:r>
            <a:r>
              <a:rPr lang="en-US" altLang="zh-TW" sz="2800" dirty="0">
                <a:solidFill>
                  <a:schemeClr val="bg1"/>
                </a:solidFill>
                <a:latin typeface="微軟正黑體" panose="020B0604030504040204" pitchFamily="34" charset="-120"/>
                <a:ea typeface="微軟正黑體" panose="020B0604030504040204" pitchFamily="34" charset="-120"/>
              </a:rPr>
              <a:t>oseltamivir 150mg BID)</a:t>
            </a:r>
            <a:r>
              <a:rPr lang="zh-TW" altLang="en-US" sz="2800" dirty="0">
                <a:solidFill>
                  <a:schemeClr val="bg1"/>
                </a:solidFill>
                <a:latin typeface="微軟正黑體" panose="020B0604030504040204" pitchFamily="34" charset="-120"/>
                <a:ea typeface="微軟正黑體" panose="020B0604030504040204" pitchFamily="34" charset="-120"/>
              </a:rPr>
              <a:t>，或延長用藥期間，但目前尚未有臨床研究支持此用 法</a:t>
            </a:r>
            <a:r>
              <a:rPr lang="zh-TW" altLang="en-US" sz="2800" dirty="0" smtClean="0">
                <a:solidFill>
                  <a:schemeClr val="bg1"/>
                </a:solidFill>
                <a:latin typeface="微軟正黑體" panose="020B0604030504040204" pitchFamily="34" charset="-120"/>
                <a:ea typeface="微軟正黑體" panose="020B0604030504040204" pitchFamily="34" charset="-120"/>
              </a:rPr>
              <a:t>。</a:t>
            </a:r>
            <a:endParaRPr lang="en-US" altLang="zh-TW" sz="2800" dirty="0" smtClean="0">
              <a:solidFill>
                <a:schemeClr val="bg1"/>
              </a:solidFill>
              <a:latin typeface="微軟正黑體" panose="020B0604030504040204" pitchFamily="34" charset="-120"/>
              <a:ea typeface="微軟正黑體" panose="020B0604030504040204" pitchFamily="34" charset="-120"/>
            </a:endParaRPr>
          </a:p>
          <a:p>
            <a:r>
              <a:rPr lang="zh-TW" altLang="en-US" sz="2800" dirty="0">
                <a:solidFill>
                  <a:schemeClr val="bg1"/>
                </a:solidFill>
                <a:latin typeface="微軟正黑體" panose="020B0604030504040204" pitchFamily="34" charset="-120"/>
                <a:ea typeface="微軟正黑體" panose="020B0604030504040204" pitchFamily="34" charset="-120"/>
              </a:rPr>
              <a:t>針對嚴重免疫不全</a:t>
            </a:r>
            <a:r>
              <a:rPr lang="zh-TW" altLang="en-US" sz="2800" dirty="0" smtClean="0">
                <a:solidFill>
                  <a:schemeClr val="bg1"/>
                </a:solidFill>
                <a:latin typeface="微軟正黑體" panose="020B0604030504040204" pitchFamily="34" charset="-120"/>
                <a:ea typeface="微軟正黑體" panose="020B0604030504040204" pitchFamily="34" charset="-120"/>
              </a:rPr>
              <a:t>病人</a:t>
            </a:r>
            <a:r>
              <a:rPr lang="en-US" altLang="zh-TW" sz="2800" dirty="0" smtClean="0">
                <a:solidFill>
                  <a:schemeClr val="bg1"/>
                </a:solidFill>
                <a:latin typeface="微軟正黑體" panose="020B0604030504040204" pitchFamily="34" charset="-120"/>
                <a:ea typeface="微軟正黑體" panose="020B0604030504040204" pitchFamily="34" charset="-120"/>
              </a:rPr>
              <a:t>(</a:t>
            </a:r>
            <a:r>
              <a:rPr lang="zh-TW" altLang="en-US" sz="2800" dirty="0" smtClean="0">
                <a:solidFill>
                  <a:schemeClr val="bg1"/>
                </a:solidFill>
                <a:latin typeface="微軟正黑體" panose="020B0604030504040204" pitchFamily="34" charset="-120"/>
                <a:ea typeface="微軟正黑體" panose="020B0604030504040204" pitchFamily="34" charset="-120"/>
              </a:rPr>
              <a:t>尤其是</a:t>
            </a:r>
            <a:r>
              <a:rPr lang="zh-TW" altLang="en-US" sz="2800" dirty="0">
                <a:solidFill>
                  <a:schemeClr val="bg1"/>
                </a:solidFill>
                <a:latin typeface="微軟正黑體" panose="020B0604030504040204" pitchFamily="34" charset="-120"/>
                <a:ea typeface="微軟正黑體" panose="020B0604030504040204" pitchFamily="34" charset="-120"/>
              </a:rPr>
              <a:t>血液幹細胞移植後病人），</a:t>
            </a:r>
            <a:r>
              <a:rPr lang="zh-TW" altLang="en-US" sz="2800" dirty="0" smtClean="0">
                <a:solidFill>
                  <a:schemeClr val="bg1"/>
                </a:solidFill>
                <a:latin typeface="微軟正黑體" panose="020B0604030504040204" pitchFamily="34" charset="-120"/>
                <a:ea typeface="微軟正黑體" panose="020B0604030504040204" pitchFamily="34" charset="-120"/>
              </a:rPr>
              <a:t>因流</a:t>
            </a:r>
            <a:r>
              <a:rPr lang="zh-TW" altLang="en-US" sz="2800" dirty="0">
                <a:solidFill>
                  <a:schemeClr val="bg1"/>
                </a:solidFill>
                <a:latin typeface="微軟正黑體" panose="020B0604030504040204" pitchFamily="34" charset="-120"/>
                <a:ea typeface="微軟正黑體" panose="020B0604030504040204" pitchFamily="34" charset="-120"/>
              </a:rPr>
              <a:t>感病毒排出時間常較一般人長，有較高機會產生抗藥性</a:t>
            </a:r>
            <a:r>
              <a:rPr lang="zh-TW" altLang="en-US" sz="2800" dirty="0" smtClean="0">
                <a:solidFill>
                  <a:schemeClr val="bg1"/>
                </a:solidFill>
                <a:latin typeface="微軟正黑體" panose="020B0604030504040204" pitchFamily="34" charset="-120"/>
                <a:ea typeface="微軟正黑體" panose="020B0604030504040204" pitchFamily="34" charset="-120"/>
              </a:rPr>
              <a:t>，須</a:t>
            </a:r>
            <a:r>
              <a:rPr lang="zh-TW" altLang="en-US" sz="2800" dirty="0">
                <a:solidFill>
                  <a:schemeClr val="bg1"/>
                </a:solidFill>
                <a:latin typeface="微軟正黑體" panose="020B0604030504040204" pitchFamily="34" charset="-120"/>
                <a:ea typeface="微軟正黑體" panose="020B0604030504040204" pitchFamily="34" charset="-120"/>
              </a:rPr>
              <a:t>持續追蹤患者之發病情況是否得到緩解</a:t>
            </a:r>
            <a:r>
              <a:rPr lang="zh-TW" altLang="en-US" sz="2800" dirty="0" smtClean="0">
                <a:solidFill>
                  <a:schemeClr val="bg1"/>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27620103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403648" y="2420888"/>
            <a:ext cx="6250237" cy="707886"/>
          </a:xfrm>
          <a:prstGeom prst="rect">
            <a:avLst/>
          </a:prstGeom>
          <a:noFill/>
        </p:spPr>
        <p:txBody>
          <a:bodyPr wrap="none" rtlCol="0">
            <a:spAutoFit/>
          </a:bodyPr>
          <a:lstStyle/>
          <a:p>
            <a:r>
              <a:rPr lang="en-US" altLang="zh-TW" sz="4000" i="1" dirty="0">
                <a:solidFill>
                  <a:schemeClr val="bg1"/>
                </a:solidFill>
              </a:rPr>
              <a:t>Thank you for your attention.</a:t>
            </a:r>
            <a:endParaRPr lang="zh-TW" altLang="en-US" sz="4000" dirty="0">
              <a:solidFill>
                <a:schemeClr val="bg1"/>
              </a:solidFill>
            </a:endParaRPr>
          </a:p>
        </p:txBody>
      </p:sp>
    </p:spTree>
    <p:extLst>
      <p:ext uri="{BB962C8B-B14F-4D97-AF65-F5344CB8AC3E}">
        <p14:creationId xmlns:p14="http://schemas.microsoft.com/office/powerpoint/2010/main" val="35312293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093" t="16279" r="14883" b="25581"/>
          <a:stretch/>
        </p:blipFill>
        <p:spPr bwMode="auto">
          <a:xfrm>
            <a:off x="-7854" y="0"/>
            <a:ext cx="9151853" cy="3930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7854" y="4330839"/>
            <a:ext cx="9149422" cy="2554545"/>
          </a:xfrm>
          <a:prstGeom prst="rect">
            <a:avLst/>
          </a:prstGeom>
          <a:solidFill>
            <a:schemeClr val="accent2"/>
          </a:solidFill>
        </p:spPr>
        <p:txBody>
          <a:bodyPr wrap="square">
            <a:spAutoFit/>
          </a:bodyPr>
          <a:lstStyle/>
          <a:p>
            <a:r>
              <a:rPr lang="en-US" altLang="zh-TW" sz="2000" dirty="0" smtClean="0">
                <a:solidFill>
                  <a:schemeClr val="bg1"/>
                </a:solidFill>
                <a:latin typeface="微軟正黑體" panose="020B0604030504040204" pitchFamily="34" charset="-120"/>
                <a:ea typeface="微軟正黑體" panose="020B0604030504040204" pitchFamily="34" charset="-120"/>
              </a:rPr>
              <a:t>1.</a:t>
            </a:r>
            <a:r>
              <a:rPr lang="zh-TW" altLang="en-US" sz="2000" dirty="0" smtClean="0">
                <a:solidFill>
                  <a:schemeClr val="bg1"/>
                </a:solidFill>
                <a:latin typeface="微軟正黑體" panose="020B0604030504040204" pitchFamily="34" charset="-120"/>
                <a:ea typeface="微軟正黑體" panose="020B0604030504040204" pitchFamily="34" charset="-120"/>
              </a:rPr>
              <a:t>大多數</a:t>
            </a:r>
            <a:r>
              <a:rPr lang="zh-TW" altLang="en-US" sz="2000" dirty="0">
                <a:solidFill>
                  <a:schemeClr val="bg1"/>
                </a:solidFill>
                <a:latin typeface="微軟正黑體" panose="020B0604030504040204" pitchFamily="34" charset="-120"/>
                <a:ea typeface="微軟正黑體" panose="020B0604030504040204" pitchFamily="34" charset="-120"/>
              </a:rPr>
              <a:t>成年人，尤其是 </a:t>
            </a:r>
            <a:r>
              <a:rPr lang="en-US" altLang="zh-TW" sz="2000" dirty="0">
                <a:solidFill>
                  <a:schemeClr val="bg1"/>
                </a:solidFill>
                <a:latin typeface="微軟正黑體" panose="020B0604030504040204" pitchFamily="34" charset="-120"/>
                <a:ea typeface="微軟正黑體" panose="020B0604030504040204" pitchFamily="34" charset="-120"/>
              </a:rPr>
              <a:t>65 </a:t>
            </a:r>
            <a:r>
              <a:rPr lang="zh-TW" altLang="en-US" sz="2000" dirty="0">
                <a:solidFill>
                  <a:schemeClr val="bg1"/>
                </a:solidFill>
                <a:latin typeface="微軟正黑體" panose="020B0604030504040204" pitchFamily="34" charset="-120"/>
                <a:ea typeface="微軟正黑體" panose="020B0604030504040204" pitchFamily="34" charset="-120"/>
              </a:rPr>
              <a:t>歲及以上的成年人，以及孕早期或中期的孕婦通常不應提前（</a:t>
            </a:r>
            <a:r>
              <a:rPr lang="en-US" altLang="zh-TW" sz="2000" dirty="0">
                <a:solidFill>
                  <a:schemeClr val="bg1"/>
                </a:solidFill>
                <a:latin typeface="微軟正黑體" panose="020B0604030504040204" pitchFamily="34" charset="-120"/>
                <a:ea typeface="微軟正黑體" panose="020B0604030504040204" pitchFamily="34" charset="-120"/>
              </a:rPr>
              <a:t>7 </a:t>
            </a:r>
            <a:r>
              <a:rPr lang="zh-TW" altLang="en-US" sz="2000" dirty="0">
                <a:solidFill>
                  <a:schemeClr val="bg1"/>
                </a:solidFill>
                <a:latin typeface="微軟正黑體" panose="020B0604030504040204" pitchFamily="34" charset="-120"/>
                <a:ea typeface="微軟正黑體" panose="020B0604030504040204" pitchFamily="34" charset="-120"/>
              </a:rPr>
              <a:t>月或 </a:t>
            </a:r>
            <a:r>
              <a:rPr lang="en-US" altLang="zh-TW" sz="2000" dirty="0">
                <a:solidFill>
                  <a:schemeClr val="bg1"/>
                </a:solidFill>
                <a:latin typeface="微軟正黑體" panose="020B0604030504040204" pitchFamily="34" charset="-120"/>
                <a:ea typeface="微軟正黑體" panose="020B0604030504040204" pitchFamily="34" charset="-120"/>
              </a:rPr>
              <a:t>8 </a:t>
            </a:r>
            <a:r>
              <a:rPr lang="zh-TW" altLang="en-US" sz="2000" dirty="0">
                <a:solidFill>
                  <a:schemeClr val="bg1"/>
                </a:solidFill>
                <a:latin typeface="微軟正黑體" panose="020B0604030504040204" pitchFamily="34" charset="-120"/>
                <a:ea typeface="微軟正黑體" panose="020B0604030504040204" pitchFamily="34" charset="-120"/>
              </a:rPr>
              <a:t>月）接種疫苗，因為保護可能會隨著時間的推移而減少。但是，對於無法在以後返回接種疫苗的任何人，可以考慮早期接種疫苗。</a:t>
            </a:r>
          </a:p>
          <a:p>
            <a:r>
              <a:rPr lang="en-US" altLang="zh-TW" sz="2000" dirty="0" smtClean="0">
                <a:solidFill>
                  <a:schemeClr val="bg1"/>
                </a:solidFill>
                <a:latin typeface="微軟正黑體" panose="020B0604030504040204" pitchFamily="34" charset="-120"/>
                <a:ea typeface="微軟正黑體" panose="020B0604030504040204" pitchFamily="34" charset="-120"/>
              </a:rPr>
              <a:t>2.</a:t>
            </a:r>
            <a:r>
              <a:rPr lang="zh-TW" altLang="en-US" sz="2000" dirty="0" smtClean="0">
                <a:solidFill>
                  <a:schemeClr val="bg1"/>
                </a:solidFill>
                <a:latin typeface="微軟正黑體" panose="020B0604030504040204" pitchFamily="34" charset="-120"/>
                <a:ea typeface="微軟正黑體" panose="020B0604030504040204" pitchFamily="34" charset="-120"/>
              </a:rPr>
              <a:t>有些</a:t>
            </a:r>
            <a:r>
              <a:rPr lang="zh-TW" altLang="en-US" sz="2000" dirty="0">
                <a:solidFill>
                  <a:schemeClr val="bg1"/>
                </a:solidFill>
                <a:latin typeface="微軟正黑體" panose="020B0604030504040204" pitchFamily="34" charset="-120"/>
                <a:ea typeface="微軟正黑體" panose="020B0604030504040204" pitchFamily="34" charset="-120"/>
              </a:rPr>
              <a:t>孩子需要接種兩劑流感疫苗。對於這些兒童，建議在疫苗可用後立即接種第一劑，因為第二劑需要在第一劑後至少四個星期接種。對於只需要一劑的兒童，也可以考慮在 </a:t>
            </a:r>
            <a:r>
              <a:rPr lang="en-US" altLang="zh-TW" sz="2000" dirty="0">
                <a:solidFill>
                  <a:schemeClr val="bg1"/>
                </a:solidFill>
                <a:latin typeface="微軟正黑體" panose="020B0604030504040204" pitchFamily="34" charset="-120"/>
                <a:ea typeface="微軟正黑體" panose="020B0604030504040204" pitchFamily="34" charset="-120"/>
              </a:rPr>
              <a:t>7 </a:t>
            </a:r>
            <a:r>
              <a:rPr lang="zh-TW" altLang="en-US" sz="2000" dirty="0">
                <a:solidFill>
                  <a:schemeClr val="bg1"/>
                </a:solidFill>
                <a:latin typeface="微軟正黑體" panose="020B0604030504040204" pitchFamily="34" charset="-120"/>
                <a:ea typeface="微軟正黑體" panose="020B0604030504040204" pitchFamily="34" charset="-120"/>
              </a:rPr>
              <a:t>月和 </a:t>
            </a:r>
            <a:r>
              <a:rPr lang="en-US" altLang="zh-TW" sz="2000" dirty="0">
                <a:solidFill>
                  <a:schemeClr val="bg1"/>
                </a:solidFill>
                <a:latin typeface="微軟正黑體" panose="020B0604030504040204" pitchFamily="34" charset="-120"/>
                <a:ea typeface="微軟正黑體" panose="020B0604030504040204" pitchFamily="34" charset="-120"/>
              </a:rPr>
              <a:t>8 </a:t>
            </a:r>
            <a:r>
              <a:rPr lang="zh-TW" altLang="en-US" sz="2000" dirty="0">
                <a:solidFill>
                  <a:schemeClr val="bg1"/>
                </a:solidFill>
                <a:latin typeface="微軟正黑體" panose="020B0604030504040204" pitchFamily="34" charset="-120"/>
                <a:ea typeface="微軟正黑體" panose="020B0604030504040204" pitchFamily="34" charset="-120"/>
              </a:rPr>
              <a:t>月接種疫苗。</a:t>
            </a:r>
          </a:p>
          <a:p>
            <a:r>
              <a:rPr lang="en-US" altLang="zh-TW" sz="2000" dirty="0" smtClean="0">
                <a:solidFill>
                  <a:schemeClr val="bg1"/>
                </a:solidFill>
                <a:latin typeface="微軟正黑體" panose="020B0604030504040204" pitchFamily="34" charset="-120"/>
                <a:ea typeface="微軟正黑體" panose="020B0604030504040204" pitchFamily="34" charset="-120"/>
              </a:rPr>
              <a:t>3.7 </a:t>
            </a:r>
            <a:r>
              <a:rPr lang="zh-TW" altLang="en-US" sz="2000" dirty="0">
                <a:solidFill>
                  <a:schemeClr val="bg1"/>
                </a:solidFill>
                <a:latin typeface="微軟正黑體" panose="020B0604030504040204" pitchFamily="34" charset="-120"/>
                <a:ea typeface="微軟正黑體" panose="020B0604030504040204" pitchFamily="34" charset="-120"/>
              </a:rPr>
              <a:t>月和 </a:t>
            </a:r>
            <a:r>
              <a:rPr lang="en-US" altLang="zh-TW" sz="2000" dirty="0">
                <a:solidFill>
                  <a:schemeClr val="bg1"/>
                </a:solidFill>
                <a:latin typeface="微軟正黑體" panose="020B0604030504040204" pitchFamily="34" charset="-120"/>
                <a:ea typeface="微軟正黑體" panose="020B0604030504040204" pitchFamily="34" charset="-120"/>
              </a:rPr>
              <a:t>8 </a:t>
            </a:r>
            <a:r>
              <a:rPr lang="zh-TW" altLang="en-US" sz="2000" dirty="0">
                <a:solidFill>
                  <a:schemeClr val="bg1"/>
                </a:solidFill>
                <a:latin typeface="微軟正黑體" panose="020B0604030504040204" pitchFamily="34" charset="-120"/>
                <a:ea typeface="微軟正黑體" panose="020B0604030504040204" pitchFamily="34" charset="-120"/>
              </a:rPr>
              <a:t>月期間處於妊娠晚期的人也可以考慮接種疫苗，因為這有助於在嬰兒出生後的頭幾個月（當他們太小而不能接種疫苗時）保護他們的嬰兒</a:t>
            </a:r>
            <a:r>
              <a:rPr lang="zh-TW" altLang="en-US" sz="2000" dirty="0" smtClean="0">
                <a:solidFill>
                  <a:schemeClr val="bg1"/>
                </a:solidFill>
                <a:latin typeface="微軟正黑體" panose="020B0604030504040204" pitchFamily="34" charset="-120"/>
                <a:ea typeface="微軟正黑體" panose="020B0604030504040204" pitchFamily="34" charset="-120"/>
              </a:rPr>
              <a:t>。</a:t>
            </a:r>
            <a:endParaRPr lang="zh-TW" altLang="en-US" sz="2000" b="1" dirty="0">
              <a:solidFill>
                <a:schemeClr val="bg1"/>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17897" y="3930729"/>
            <a:ext cx="9141568" cy="400110"/>
          </a:xfrm>
          <a:prstGeom prst="rect">
            <a:avLst/>
          </a:prstGeom>
          <a:solidFill>
            <a:schemeClr val="bg1"/>
          </a:solidFill>
        </p:spPr>
        <p:txBody>
          <a:bodyPr wrap="square" rtlCol="0">
            <a:spAutoFit/>
          </a:bodyPr>
          <a:lstStyle/>
          <a:p>
            <a:r>
              <a:rPr lang="zh-TW" altLang="en-US" sz="2000" b="1" dirty="0" smtClean="0">
                <a:solidFill>
                  <a:srgbClr val="0000FF"/>
                </a:solidFill>
                <a:latin typeface="微軟正黑體" panose="020B0604030504040204" pitchFamily="34" charset="-120"/>
                <a:ea typeface="微軟正黑體" panose="020B0604030504040204" pitchFamily="34" charset="-120"/>
              </a:rPr>
              <a:t>何時該施打流感疫苗</a:t>
            </a:r>
            <a:r>
              <a:rPr lang="en-US" altLang="zh-TW" sz="2000" b="1" dirty="0" smtClean="0">
                <a:solidFill>
                  <a:srgbClr val="0000FF"/>
                </a:solidFill>
                <a:latin typeface="微軟正黑體" panose="020B0604030504040204" pitchFamily="34" charset="-120"/>
                <a:ea typeface="微軟正黑體" panose="020B0604030504040204" pitchFamily="34" charset="-120"/>
              </a:rPr>
              <a:t>? </a:t>
            </a:r>
            <a:r>
              <a:rPr lang="zh-TW" altLang="en-US" sz="2000" b="1" dirty="0" smtClean="0">
                <a:solidFill>
                  <a:srgbClr val="0000FF"/>
                </a:solidFill>
                <a:latin typeface="微軟正黑體" panose="020B0604030504040204" pitchFamily="34" charset="-120"/>
                <a:ea typeface="微軟正黑體" panose="020B0604030504040204" pitchFamily="34" charset="-120"/>
              </a:rPr>
              <a:t> </a:t>
            </a:r>
            <a:r>
              <a:rPr lang="zh-TW" altLang="en-US" sz="2000" b="1" dirty="0" smtClean="0">
                <a:solidFill>
                  <a:srgbClr val="FF0000"/>
                </a:solidFill>
                <a:latin typeface="微軟正黑體" panose="020B0604030504040204" pitchFamily="34" charset="-120"/>
                <a:ea typeface="微軟正黑體" panose="020B0604030504040204" pitchFamily="34" charset="-120"/>
              </a:rPr>
              <a:t>每年的</a:t>
            </a:r>
            <a:r>
              <a:rPr lang="en-US" altLang="zh-TW" sz="2000" b="1" dirty="0" smtClean="0">
                <a:solidFill>
                  <a:srgbClr val="FF0000"/>
                </a:solidFill>
                <a:latin typeface="微軟正黑體" panose="020B0604030504040204" pitchFamily="34" charset="-120"/>
                <a:ea typeface="微軟正黑體" panose="020B0604030504040204" pitchFamily="34" charset="-120"/>
              </a:rPr>
              <a:t>9</a:t>
            </a:r>
            <a:r>
              <a:rPr lang="zh-TW" altLang="en-US" sz="2000" b="1" dirty="0" smtClean="0">
                <a:solidFill>
                  <a:srgbClr val="FF0000"/>
                </a:solidFill>
                <a:latin typeface="微軟正黑體" panose="020B0604030504040204" pitchFamily="34" charset="-120"/>
                <a:ea typeface="微軟正黑體" panose="020B0604030504040204" pitchFamily="34" charset="-120"/>
              </a:rPr>
              <a:t>月和</a:t>
            </a:r>
            <a:r>
              <a:rPr lang="en-US" altLang="zh-TW" sz="2000" b="1" dirty="0" smtClean="0">
                <a:solidFill>
                  <a:srgbClr val="FF0000"/>
                </a:solidFill>
                <a:latin typeface="微軟正黑體" panose="020B0604030504040204" pitchFamily="34" charset="-120"/>
                <a:ea typeface="微軟正黑體" panose="020B0604030504040204" pitchFamily="34" charset="-120"/>
              </a:rPr>
              <a:t>10</a:t>
            </a:r>
            <a:r>
              <a:rPr lang="zh-TW" altLang="en-US" sz="2000" b="1" dirty="0" smtClean="0">
                <a:solidFill>
                  <a:srgbClr val="FF0000"/>
                </a:solidFill>
                <a:latin typeface="微軟正黑體" panose="020B0604030504040204" pitchFamily="34" charset="-120"/>
                <a:ea typeface="微軟正黑體" panose="020B0604030504040204" pitchFamily="34" charset="-120"/>
              </a:rPr>
              <a:t>月是最佳時機，並應於</a:t>
            </a:r>
            <a:r>
              <a:rPr lang="en-US" altLang="zh-TW" sz="2000" b="1" dirty="0" smtClean="0">
                <a:solidFill>
                  <a:srgbClr val="FF0000"/>
                </a:solidFill>
                <a:latin typeface="微軟正黑體" panose="020B0604030504040204" pitchFamily="34" charset="-120"/>
                <a:ea typeface="微軟正黑體" panose="020B0604030504040204" pitchFamily="34" charset="-120"/>
              </a:rPr>
              <a:t>10</a:t>
            </a:r>
            <a:r>
              <a:rPr lang="zh-TW" altLang="en-US" sz="2000" b="1" dirty="0" smtClean="0">
                <a:solidFill>
                  <a:srgbClr val="FF0000"/>
                </a:solidFill>
                <a:latin typeface="微軟正黑體" panose="020B0604030504040204" pitchFamily="34" charset="-120"/>
                <a:ea typeface="微軟正黑體" panose="020B0604030504040204" pitchFamily="34" charset="-120"/>
              </a:rPr>
              <a:t>月以前完成接種。</a:t>
            </a:r>
            <a:r>
              <a:rPr lang="en-US" altLang="zh-TW" sz="2000" b="1" dirty="0" smtClean="0">
                <a:solidFill>
                  <a:srgbClr val="FF0000"/>
                </a:solidFill>
                <a:latin typeface="微軟正黑體" panose="020B0604030504040204" pitchFamily="34" charset="-120"/>
                <a:ea typeface="微軟正黑體" panose="020B0604030504040204" pitchFamily="34" charset="-120"/>
              </a:rPr>
              <a:t> </a:t>
            </a:r>
            <a:endParaRPr lang="zh-TW" altLang="en-US" sz="20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954772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150654568"/>
              </p:ext>
            </p:extLst>
          </p:nvPr>
        </p:nvGraphicFramePr>
        <p:xfrm>
          <a:off x="251520" y="1484784"/>
          <a:ext cx="8640960"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標題 4"/>
          <p:cNvSpPr txBox="1">
            <a:spLocks noGrp="1"/>
          </p:cNvSpPr>
          <p:nvPr>
            <p:ph type="title"/>
          </p:nvPr>
        </p:nvSpPr>
        <p:spPr>
          <a:xfrm>
            <a:off x="971600" y="476672"/>
            <a:ext cx="6708888" cy="938719"/>
          </a:xfrm>
          <a:prstGeom prst="rect">
            <a:avLst/>
          </a:prstGeom>
          <a:noFill/>
        </p:spPr>
        <p:txBody>
          <a:bodyPr wrap="none" rtlCol="0">
            <a:spAutoFit/>
          </a:bodyPr>
          <a:lstStyle/>
          <a:p>
            <a:r>
              <a:rPr lang="en-US" altLang="zh-TW" sz="5500" b="1" dirty="0">
                <a:solidFill>
                  <a:srgbClr val="92D050"/>
                </a:solidFill>
                <a:latin typeface="微軟正黑體" panose="020B0604030504040204" pitchFamily="34" charset="-120"/>
                <a:ea typeface="微軟正黑體" panose="020B0604030504040204" pitchFamily="34" charset="-120"/>
              </a:rPr>
              <a:t> </a:t>
            </a:r>
            <a:r>
              <a:rPr lang="zh-TW" altLang="en-US" sz="5500" b="1" dirty="0" smtClean="0">
                <a:solidFill>
                  <a:srgbClr val="92D050"/>
                </a:solidFill>
                <a:latin typeface="微軟正黑體" panose="020B0604030504040204" pitchFamily="34" charset="-120"/>
                <a:ea typeface="微軟正黑體" panose="020B0604030504040204" pitchFamily="34" charset="-120"/>
              </a:rPr>
              <a:t>流感疫苗的研發歷史</a:t>
            </a:r>
            <a:endParaRPr lang="zh-TW" altLang="en-US" sz="5500" b="1" dirty="0">
              <a:solidFill>
                <a:srgbClr val="92D05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12434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l="15416" t="8704" r="17813" b="34259"/>
          <a:stretch/>
        </p:blipFill>
        <p:spPr bwMode="auto">
          <a:xfrm>
            <a:off x="33158" y="887205"/>
            <a:ext cx="9075346" cy="5782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251520" y="177885"/>
            <a:ext cx="8568952" cy="707886"/>
          </a:xfrm>
          <a:prstGeom prst="rect">
            <a:avLst/>
          </a:prstGeom>
          <a:solidFill>
            <a:schemeClr val="bg1"/>
          </a:solidFill>
        </p:spPr>
        <p:txBody>
          <a:bodyPr wrap="square" rtlCol="0">
            <a:spAutoFit/>
          </a:bodyPr>
          <a:lstStyle/>
          <a:p>
            <a:r>
              <a:rPr lang="en-US" altLang="zh-TW" sz="4000" b="1" dirty="0">
                <a:solidFill>
                  <a:srgbClr val="0000FF"/>
                </a:solidFill>
                <a:latin typeface="微軟正黑體" panose="020B0604030504040204" pitchFamily="34" charset="-120"/>
                <a:ea typeface="微軟正黑體" panose="020B0604030504040204" pitchFamily="34" charset="-120"/>
              </a:rPr>
              <a:t> </a:t>
            </a:r>
            <a:r>
              <a:rPr lang="zh-TW" altLang="en-US" sz="4000" b="1" dirty="0" smtClean="0">
                <a:solidFill>
                  <a:srgbClr val="0000FF"/>
                </a:solidFill>
                <a:latin typeface="微軟正黑體" panose="020B0604030504040204" pitchFamily="34" charset="-120"/>
                <a:ea typeface="微軟正黑體" panose="020B0604030504040204" pitchFamily="34" charset="-120"/>
              </a:rPr>
              <a:t>流感疫苗的製程</a:t>
            </a:r>
            <a:endParaRPr lang="zh-TW" altLang="en-US" sz="4000" b="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936382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0466" y="332656"/>
            <a:ext cx="8229600" cy="1143000"/>
          </a:xfrm>
        </p:spPr>
        <p:txBody>
          <a:bodyPr/>
          <a:lstStyle/>
          <a:p>
            <a:r>
              <a:rPr lang="en-US" altLang="zh-TW" b="1" dirty="0" smtClean="0">
                <a:solidFill>
                  <a:srgbClr val="92D050"/>
                </a:solidFill>
                <a:latin typeface="微軟正黑體" panose="020B0604030504040204" pitchFamily="34" charset="-120"/>
                <a:ea typeface="微軟正黑體" panose="020B0604030504040204" pitchFamily="34" charset="-120"/>
              </a:rPr>
              <a:t>WHO</a:t>
            </a:r>
            <a:r>
              <a:rPr lang="zh-TW" altLang="en-US" b="1" dirty="0" smtClean="0">
                <a:solidFill>
                  <a:srgbClr val="92D050"/>
                </a:solidFill>
                <a:latin typeface="微軟正黑體" panose="020B0604030504040204" pitchFamily="34" charset="-120"/>
                <a:ea typeface="微軟正黑體" panose="020B0604030504040204" pitchFamily="34" charset="-120"/>
              </a:rPr>
              <a:t>疫苗產品類型</a:t>
            </a:r>
            <a:endParaRPr lang="zh-TW" altLang="en-US" b="1" dirty="0">
              <a:solidFill>
                <a:srgbClr val="92D050"/>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534970" y="1484784"/>
            <a:ext cx="8248990" cy="4453955"/>
          </a:xfrm>
        </p:spPr>
        <p:txBody>
          <a:bodyPr>
            <a:noAutofit/>
          </a:bodyPr>
          <a:lstStyle/>
          <a:p>
            <a:r>
              <a:rPr lang="en-US" altLang="zh-TW" sz="2800" dirty="0" smtClean="0">
                <a:solidFill>
                  <a:schemeClr val="accent6"/>
                </a:solidFill>
              </a:rPr>
              <a:t>Inactivated</a:t>
            </a:r>
            <a:r>
              <a:rPr lang="en-US" altLang="zh-TW" sz="2800" dirty="0">
                <a:solidFill>
                  <a:schemeClr val="accent6"/>
                </a:solidFill>
              </a:rPr>
              <a:t> Influenza </a:t>
            </a:r>
            <a:r>
              <a:rPr lang="en-US" altLang="zh-TW" sz="2800" dirty="0" smtClean="0">
                <a:solidFill>
                  <a:schemeClr val="accent6"/>
                </a:solidFill>
              </a:rPr>
              <a:t>Vaccine</a:t>
            </a:r>
            <a:r>
              <a:rPr lang="zh-TW" altLang="en-US" sz="2800" dirty="0" smtClean="0">
                <a:solidFill>
                  <a:schemeClr val="accent6"/>
                </a:solidFill>
                <a:latin typeface="微軟正黑體" panose="020B0604030504040204" pitchFamily="34" charset="-120"/>
                <a:ea typeface="微軟正黑體" panose="020B0604030504040204" pitchFamily="34" charset="-120"/>
              </a:rPr>
              <a:t>；</a:t>
            </a:r>
            <a:r>
              <a:rPr lang="en-US" altLang="zh-TW" sz="2800" dirty="0" smtClean="0">
                <a:solidFill>
                  <a:schemeClr val="accent6"/>
                </a:solidFill>
                <a:latin typeface="微軟正黑體" panose="020B0604030504040204" pitchFamily="34" charset="-120"/>
                <a:ea typeface="微軟正黑體" panose="020B0604030504040204" pitchFamily="34" charset="-120"/>
              </a:rPr>
              <a:t>IIV</a:t>
            </a:r>
            <a:r>
              <a:rPr lang="zh-TW" altLang="en-US" sz="2800" dirty="0" smtClean="0">
                <a:solidFill>
                  <a:schemeClr val="accent6"/>
                </a:solidFill>
                <a:latin typeface="微軟正黑體" panose="020B0604030504040204" pitchFamily="34" charset="-120"/>
                <a:ea typeface="微軟正黑體" panose="020B0604030504040204" pitchFamily="34" charset="-120"/>
              </a:rPr>
              <a:t> </a:t>
            </a:r>
            <a:r>
              <a:rPr lang="en-US" altLang="zh-TW" sz="2800" dirty="0" smtClean="0">
                <a:solidFill>
                  <a:schemeClr val="accent6"/>
                </a:solidFill>
                <a:latin typeface="微軟正黑體" panose="020B0604030504040204" pitchFamily="34" charset="-120"/>
                <a:ea typeface="微軟正黑體" panose="020B0604030504040204" pitchFamily="34" charset="-120"/>
              </a:rPr>
              <a:t>(</a:t>
            </a:r>
            <a:r>
              <a:rPr lang="zh-TW" altLang="en-US" sz="2800" dirty="0" smtClean="0">
                <a:solidFill>
                  <a:schemeClr val="accent6"/>
                </a:solidFill>
                <a:latin typeface="微軟正黑體" panose="020B0604030504040204" pitchFamily="34" charset="-120"/>
                <a:ea typeface="微軟正黑體" panose="020B0604030504040204" pitchFamily="34" charset="-120"/>
              </a:rPr>
              <a:t>不</a:t>
            </a:r>
            <a:r>
              <a:rPr lang="zh-TW" altLang="en-US" sz="2800" dirty="0">
                <a:solidFill>
                  <a:schemeClr val="accent6"/>
                </a:solidFill>
                <a:latin typeface="微軟正黑體" panose="020B0604030504040204" pitchFamily="34" charset="-120"/>
                <a:ea typeface="微軟正黑體" panose="020B0604030504040204" pitchFamily="34" charset="-120"/>
              </a:rPr>
              <a:t>活化</a:t>
            </a:r>
            <a:r>
              <a:rPr lang="zh-TW" altLang="en-US" sz="2800" dirty="0" smtClean="0">
                <a:solidFill>
                  <a:schemeClr val="accent6"/>
                </a:solidFill>
                <a:latin typeface="微軟正黑體" panose="020B0604030504040204" pitchFamily="34" charset="-120"/>
                <a:ea typeface="微軟正黑體" panose="020B0604030504040204" pitchFamily="34" charset="-120"/>
              </a:rPr>
              <a:t>疫苗</a:t>
            </a:r>
            <a:r>
              <a:rPr lang="en-US" altLang="zh-TW" sz="2800" dirty="0" smtClean="0">
                <a:solidFill>
                  <a:schemeClr val="accent6"/>
                </a:solidFill>
                <a:latin typeface="微軟正黑體" panose="020B0604030504040204" pitchFamily="34" charset="-120"/>
                <a:ea typeface="微軟正黑體" panose="020B0604030504040204" pitchFamily="34" charset="-120"/>
              </a:rPr>
              <a:t>)</a:t>
            </a:r>
          </a:p>
          <a:p>
            <a:pPr>
              <a:buFont typeface="Wingdings" panose="05000000000000000000" pitchFamily="2" charset="2"/>
              <a:buChar char="ü"/>
            </a:pPr>
            <a:r>
              <a:rPr lang="zh-TW" altLang="en-US" sz="2400" dirty="0" smtClean="0">
                <a:solidFill>
                  <a:schemeClr val="bg1"/>
                </a:solidFill>
                <a:latin typeface="微軟正黑體" panose="020B0604030504040204" pitchFamily="34" charset="-120"/>
                <a:ea typeface="微軟正黑體" panose="020B0604030504040204" pitchFamily="34" charset="-120"/>
              </a:rPr>
              <a:t>     雞蛋培養疫苗</a:t>
            </a:r>
            <a:endParaRPr lang="en-US" altLang="zh-TW" sz="2400" dirty="0" smtClean="0">
              <a:solidFill>
                <a:schemeClr val="bg1"/>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ü"/>
            </a:pPr>
            <a:r>
              <a:rPr lang="zh-TW" altLang="en-US" sz="2400" dirty="0" smtClean="0">
                <a:solidFill>
                  <a:schemeClr val="bg1"/>
                </a:solidFill>
                <a:latin typeface="微軟正黑體" panose="020B0604030504040204" pitchFamily="34" charset="-120"/>
                <a:ea typeface="微軟正黑體" panose="020B0604030504040204" pitchFamily="34" charset="-120"/>
              </a:rPr>
              <a:t>     細胞培養疫苗</a:t>
            </a:r>
            <a:endParaRPr lang="en-US" altLang="zh-TW" sz="2400" dirty="0" smtClean="0">
              <a:solidFill>
                <a:schemeClr val="bg1"/>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ü"/>
            </a:pPr>
            <a:r>
              <a:rPr lang="zh-TW" altLang="en-US" sz="2400" dirty="0">
                <a:solidFill>
                  <a:schemeClr val="bg1"/>
                </a:solidFill>
              </a:rPr>
              <a:t> </a:t>
            </a:r>
            <a:r>
              <a:rPr lang="zh-TW" altLang="en-US" sz="2400" dirty="0" smtClean="0">
                <a:solidFill>
                  <a:schemeClr val="bg1"/>
                </a:solidFill>
              </a:rPr>
              <a:t>     </a:t>
            </a:r>
            <a:r>
              <a:rPr lang="zh-TW" altLang="en-US" sz="2400" dirty="0" smtClean="0">
                <a:solidFill>
                  <a:schemeClr val="bg1"/>
                </a:solidFill>
                <a:latin typeface="微軟正黑體" panose="020B0604030504040204" pitchFamily="34" charset="-120"/>
                <a:ea typeface="微軟正黑體" panose="020B0604030504040204" pitchFamily="34" charset="-120"/>
              </a:rPr>
              <a:t>基因重組疫苗</a:t>
            </a:r>
            <a:endParaRPr lang="en-US" altLang="zh-TW" sz="2400" dirty="0" smtClean="0">
              <a:solidFill>
                <a:schemeClr val="bg1"/>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ü"/>
            </a:pPr>
            <a:r>
              <a:rPr lang="zh-TW" altLang="en-US" sz="2400" dirty="0" smtClean="0">
                <a:solidFill>
                  <a:schemeClr val="bg1"/>
                </a:solidFill>
                <a:latin typeface="微軟正黑體" panose="020B0604030504040204" pitchFamily="34" charset="-120"/>
                <a:ea typeface="微軟正黑體" panose="020B0604030504040204" pitchFamily="34" charset="-120"/>
              </a:rPr>
              <a:t>     標準</a:t>
            </a:r>
            <a:r>
              <a:rPr lang="zh-TW" altLang="en-US" sz="2400" dirty="0">
                <a:solidFill>
                  <a:schemeClr val="bg1"/>
                </a:solidFill>
                <a:latin typeface="微軟正黑體" panose="020B0604030504040204" pitchFamily="34" charset="-120"/>
                <a:ea typeface="微軟正黑體" panose="020B0604030504040204" pitchFamily="34" charset="-120"/>
              </a:rPr>
              <a:t>劑量</a:t>
            </a:r>
            <a:endParaRPr lang="en-US" altLang="zh-TW" sz="2400" dirty="0">
              <a:solidFill>
                <a:schemeClr val="bg1"/>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ü"/>
            </a:pPr>
            <a:r>
              <a:rPr lang="zh-TW" altLang="en-US" sz="2400" dirty="0">
                <a:solidFill>
                  <a:schemeClr val="bg1"/>
                </a:solidFill>
                <a:latin typeface="微軟正黑體" panose="020B0604030504040204" pitchFamily="34" charset="-120"/>
                <a:ea typeface="微軟正黑體" panose="020B0604030504040204" pitchFamily="34" charset="-120"/>
              </a:rPr>
              <a:t>     </a:t>
            </a:r>
            <a:r>
              <a:rPr lang="en-US" altLang="zh-TW" sz="2400" dirty="0">
                <a:solidFill>
                  <a:schemeClr val="bg1"/>
                </a:solidFill>
                <a:latin typeface="微軟正黑體" panose="020B0604030504040204" pitchFamily="34" charset="-120"/>
                <a:ea typeface="微軟正黑體" panose="020B0604030504040204" pitchFamily="34" charset="-120"/>
              </a:rPr>
              <a:t>65 </a:t>
            </a:r>
            <a:r>
              <a:rPr lang="zh-TW" altLang="en-US" sz="2400" dirty="0">
                <a:solidFill>
                  <a:schemeClr val="bg1"/>
                </a:solidFill>
                <a:latin typeface="微軟正黑體" panose="020B0604030504040204" pitchFamily="34" charset="-120"/>
                <a:ea typeface="微軟正黑體" panose="020B0604030504040204" pitchFamily="34" charset="-120"/>
              </a:rPr>
              <a:t>歲以上高劑量</a:t>
            </a:r>
          </a:p>
          <a:p>
            <a:pPr>
              <a:buFont typeface="Wingdings" panose="05000000000000000000" pitchFamily="2" charset="2"/>
              <a:buChar char="ü"/>
            </a:pPr>
            <a:r>
              <a:rPr lang="zh-TW" altLang="en-US" sz="2400" dirty="0">
                <a:solidFill>
                  <a:schemeClr val="bg1"/>
                </a:solidFill>
                <a:latin typeface="微軟正黑體" panose="020B0604030504040204" pitchFamily="34" charset="-120"/>
                <a:ea typeface="微軟正黑體" panose="020B0604030504040204" pitchFamily="34" charset="-120"/>
              </a:rPr>
              <a:t>     </a:t>
            </a:r>
            <a:r>
              <a:rPr lang="en-US" altLang="zh-TW" sz="2400" dirty="0">
                <a:solidFill>
                  <a:schemeClr val="bg1"/>
                </a:solidFill>
                <a:latin typeface="微軟正黑體" panose="020B0604030504040204" pitchFamily="34" charset="-120"/>
                <a:ea typeface="微軟正黑體" panose="020B0604030504040204" pitchFamily="34" charset="-120"/>
              </a:rPr>
              <a:t>65 </a:t>
            </a:r>
            <a:r>
              <a:rPr lang="zh-TW" altLang="en-US" sz="2400" dirty="0">
                <a:solidFill>
                  <a:schemeClr val="bg1"/>
                </a:solidFill>
                <a:latin typeface="微軟正黑體" panose="020B0604030504040204" pitchFamily="34" charset="-120"/>
                <a:ea typeface="微軟正黑體" panose="020B0604030504040204" pitchFamily="34" charset="-120"/>
              </a:rPr>
              <a:t>歲以上含佐劑 </a:t>
            </a:r>
            <a:endParaRPr lang="en-US" altLang="zh-TW" sz="2400" dirty="0" smtClean="0">
              <a:solidFill>
                <a:schemeClr val="bg1"/>
              </a:solidFill>
              <a:latin typeface="微軟正黑體" panose="020B0604030504040204" pitchFamily="34" charset="-120"/>
              <a:ea typeface="微軟正黑體" panose="020B0604030504040204" pitchFamily="34" charset="-120"/>
            </a:endParaRPr>
          </a:p>
          <a:p>
            <a:r>
              <a:rPr lang="en-US" altLang="zh-TW" sz="2800" dirty="0" smtClean="0">
                <a:solidFill>
                  <a:schemeClr val="accent6"/>
                </a:solidFill>
                <a:latin typeface="微軟正黑體" panose="020B0604030504040204" pitchFamily="34" charset="-120"/>
                <a:ea typeface="微軟正黑體" panose="020B0604030504040204" pitchFamily="34" charset="-120"/>
              </a:rPr>
              <a:t> </a:t>
            </a:r>
            <a:r>
              <a:rPr lang="en-US" altLang="zh-TW" sz="2800" dirty="0" smtClean="0">
                <a:solidFill>
                  <a:schemeClr val="accent6"/>
                </a:solidFill>
              </a:rPr>
              <a:t>Live-Attenuated</a:t>
            </a:r>
            <a:r>
              <a:rPr lang="en-US" altLang="zh-TW" sz="2800" dirty="0">
                <a:solidFill>
                  <a:schemeClr val="accent6"/>
                </a:solidFill>
              </a:rPr>
              <a:t> Influenza </a:t>
            </a:r>
            <a:r>
              <a:rPr lang="en-US" altLang="zh-TW" sz="2800" dirty="0" smtClean="0">
                <a:solidFill>
                  <a:schemeClr val="accent6"/>
                </a:solidFill>
              </a:rPr>
              <a:t>Vaccines</a:t>
            </a:r>
            <a:r>
              <a:rPr lang="en-US" altLang="zh-TW" sz="2800" dirty="0">
                <a:solidFill>
                  <a:schemeClr val="accent6"/>
                </a:solidFill>
              </a:rPr>
              <a:t> </a:t>
            </a:r>
            <a:r>
              <a:rPr lang="en-US" altLang="zh-TW" sz="2800" dirty="0" smtClean="0">
                <a:solidFill>
                  <a:schemeClr val="accent6"/>
                </a:solidFill>
              </a:rPr>
              <a:t>(LAIV</a:t>
            </a:r>
            <a:r>
              <a:rPr lang="zh-TW" altLang="en-US" sz="2800" dirty="0" smtClean="0">
                <a:solidFill>
                  <a:schemeClr val="accent6"/>
                </a:solidFill>
                <a:latin typeface="微軟正黑體" panose="020B0604030504040204" pitchFamily="34" charset="-120"/>
                <a:ea typeface="微軟正黑體" panose="020B0604030504040204" pitchFamily="34" charset="-120"/>
              </a:rPr>
              <a:t> </a:t>
            </a:r>
            <a:r>
              <a:rPr lang="zh-TW" altLang="en-US" sz="2800" dirty="0">
                <a:solidFill>
                  <a:schemeClr val="accent6"/>
                </a:solidFill>
                <a:latin typeface="微軟正黑體" panose="020B0604030504040204" pitchFamily="34" charset="-120"/>
                <a:ea typeface="微軟正黑體" panose="020B0604030504040204" pitchFamily="34" charset="-120"/>
              </a:rPr>
              <a:t>；減</a:t>
            </a:r>
            <a:r>
              <a:rPr lang="zh-TW" altLang="en-US" sz="2800" dirty="0" smtClean="0">
                <a:solidFill>
                  <a:schemeClr val="accent6"/>
                </a:solidFill>
                <a:latin typeface="微軟正黑體" panose="020B0604030504040204" pitchFamily="34" charset="-120"/>
                <a:ea typeface="微軟正黑體" panose="020B0604030504040204" pitchFamily="34" charset="-120"/>
              </a:rPr>
              <a:t>毒或弱化活病毒</a:t>
            </a:r>
            <a:r>
              <a:rPr lang="en-US" altLang="zh-TW" sz="2800" dirty="0" smtClean="0">
                <a:solidFill>
                  <a:schemeClr val="accent6"/>
                </a:solidFill>
                <a:latin typeface="微軟正黑體" panose="020B0604030504040204" pitchFamily="34" charset="-120"/>
                <a:ea typeface="微軟正黑體" panose="020B0604030504040204" pitchFamily="34" charset="-120"/>
              </a:rPr>
              <a:t>)</a:t>
            </a:r>
          </a:p>
          <a:p>
            <a:pPr>
              <a:buFont typeface="Wingdings" panose="05000000000000000000" pitchFamily="2" charset="2"/>
              <a:buChar char="ü"/>
            </a:pPr>
            <a:r>
              <a:rPr lang="zh-TW" altLang="en-US" sz="2400" dirty="0" smtClean="0">
                <a:solidFill>
                  <a:schemeClr val="bg1"/>
                </a:solidFill>
                <a:latin typeface="微軟正黑體" panose="020B0604030504040204" pitchFamily="34" charset="-120"/>
                <a:ea typeface="微軟正黑體" panose="020B0604030504040204" pitchFamily="34" charset="-120"/>
              </a:rPr>
              <a:t>    鼻腔噴霧疫苗</a:t>
            </a:r>
            <a:endParaRPr lang="zh-TW" altLang="en-US" sz="2400" dirty="0">
              <a:solidFill>
                <a:schemeClr val="bg1"/>
              </a:solidFill>
              <a:latin typeface="微軟正黑體" panose="020B0604030504040204" pitchFamily="34" charset="-120"/>
              <a:ea typeface="微軟正黑體" panose="020B0604030504040204" pitchFamily="34" charset="-120"/>
            </a:endParaRPr>
          </a:p>
          <a:p>
            <a:endParaRPr lang="zh-TW" altLang="en-US" sz="24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925561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764704"/>
            <a:ext cx="9000999" cy="5974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107505" y="44624"/>
            <a:ext cx="8928991" cy="861774"/>
          </a:xfrm>
          <a:prstGeom prst="rect">
            <a:avLst/>
          </a:prstGeom>
          <a:solidFill>
            <a:schemeClr val="bg1"/>
          </a:solidFill>
        </p:spPr>
        <p:txBody>
          <a:bodyPr wrap="square" rtlCol="0">
            <a:spAutoFit/>
          </a:bodyPr>
          <a:lstStyle/>
          <a:p>
            <a:r>
              <a:rPr lang="zh-TW" altLang="en-US" sz="5000" b="1" dirty="0" smtClean="0">
                <a:solidFill>
                  <a:srgbClr val="0000FF"/>
                </a:solidFill>
                <a:latin typeface="微軟正黑體" panose="020B0604030504040204" pitchFamily="34" charset="-120"/>
                <a:ea typeface="微軟正黑體" panose="020B0604030504040204" pitchFamily="34" charset="-120"/>
              </a:rPr>
              <a:t>流感疫苗的賦形劑</a:t>
            </a:r>
            <a:endParaRPr lang="zh-TW" altLang="en-US" sz="5000" b="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268807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10722</TotalTime>
  <Words>3827</Words>
  <Application>Microsoft Office PowerPoint</Application>
  <PresentationFormat>如螢幕大小 (4:3)</PresentationFormat>
  <Paragraphs>390</Paragraphs>
  <Slides>47</Slides>
  <Notes>3</Notes>
  <HiddenSlides>0</HiddenSlides>
  <MMClips>0</MMClips>
  <ScaleCrop>false</ScaleCrop>
  <HeadingPairs>
    <vt:vector size="4" baseType="variant">
      <vt:variant>
        <vt:lpstr>佈景主題</vt:lpstr>
      </vt:variant>
      <vt:variant>
        <vt:i4>1</vt:i4>
      </vt:variant>
      <vt:variant>
        <vt:lpstr>投影片標題</vt:lpstr>
      </vt:variant>
      <vt:variant>
        <vt:i4>47</vt:i4>
      </vt:variant>
    </vt:vector>
  </HeadingPairs>
  <TitlesOfParts>
    <vt:vector size="48" baseType="lpstr">
      <vt:lpstr>Office 佈景主題</vt:lpstr>
      <vt:lpstr>PowerPoint 簡報</vt:lpstr>
      <vt:lpstr>PowerPoint 簡報</vt:lpstr>
      <vt:lpstr>PowerPoint 簡報</vt:lpstr>
      <vt:lpstr>優先接種季節性流感疫苗</vt:lpstr>
      <vt:lpstr>PowerPoint 簡報</vt:lpstr>
      <vt:lpstr> 流感疫苗的研發歷史</vt:lpstr>
      <vt:lpstr>PowerPoint 簡報</vt:lpstr>
      <vt:lpstr>WHO疫苗產品類型</vt:lpstr>
      <vt:lpstr>PowerPoint 簡報</vt:lpstr>
      <vt:lpstr>流感病毒株的命名方式</vt:lpstr>
      <vt:lpstr>  WHO：2023- 2024   Northern hemisphere influenza season</vt:lpstr>
      <vt:lpstr>三價和四價的差別</vt:lpstr>
      <vt:lpstr>流感疫苗的安全性及副作用</vt:lpstr>
      <vt:lpstr>2023~2024 influenza in Taiwan</vt:lpstr>
      <vt:lpstr>PowerPoint 簡報</vt:lpstr>
      <vt:lpstr>Fluarix Tetra與其他疫苗併用</vt:lpstr>
      <vt:lpstr>所有公費流感疫苗都可以 同時和肺炎鏈球菌疫苗施打</vt:lpstr>
      <vt:lpstr>PowerPoint 簡報</vt:lpstr>
      <vt:lpstr>PowerPoint 簡報</vt:lpstr>
      <vt:lpstr>PowerPoint 簡報</vt:lpstr>
      <vt:lpstr>PowerPoint 簡報</vt:lpstr>
      <vt:lpstr>Live-Attenuated Influenza Vaccines </vt:lpstr>
      <vt:lpstr>2022~2023國內公費疫苗實施對象</vt:lpstr>
      <vt:lpstr>PowerPoint 簡報</vt:lpstr>
      <vt:lpstr>What are the benefits of antiviral drugs?</vt:lpstr>
      <vt:lpstr>What are the benefits of antiviral drugs?</vt:lpstr>
      <vt:lpstr>PowerPoint 簡報</vt:lpstr>
      <vt:lpstr>抗流感抗病毒藥 (Ⅰ) ---- M2 蛋白質抑制劑</vt:lpstr>
      <vt:lpstr>抗流感抗病毒藥 (Ⅰ) ---- M2 蛋白質抑制劑</vt:lpstr>
      <vt:lpstr>M2 蛋白質抑制劑的使用限制</vt:lpstr>
      <vt:lpstr>抗流感抗病毒藥 (Ⅱ) ---- 選擇性神經胺酸脢抑制劑  Selective Neuraminidase Inhibitors</vt:lpstr>
      <vt:lpstr>抗流感抗病毒藥 (Ⅱ) ---- 選擇性神經胺酸脢抑制劑  Selective Neuraminidase Inhibitors</vt:lpstr>
      <vt:lpstr>抗流感抗病毒藥 (Ⅱ) ---- 選擇性神經胺酸脢抑制劑  Selective Neuraminidase Inhibitors</vt:lpstr>
      <vt:lpstr>抗流感抗病毒藥 (Ⅱ) ---- 選擇性神經胺酸脢抑制劑  Selective Neuraminidase Inhibitors</vt:lpstr>
      <vt:lpstr>PowerPoint 簡報</vt:lpstr>
      <vt:lpstr>PowerPoint 簡報</vt:lpstr>
      <vt:lpstr>PowerPoint 簡報</vt:lpstr>
      <vt:lpstr>PowerPoint 簡報</vt:lpstr>
      <vt:lpstr>抗流感抗病毒藥 (Ⅲ) --RNA聚合酶抑制劑(RNA polymerase inhibitor)</vt:lpstr>
      <vt:lpstr>抗流感抗病毒藥 (Ⅲ) --RNA聚合酶抑制劑 (RNA polymerase inhibitor)</vt:lpstr>
      <vt:lpstr>抗流感抗病毒藥 (Ⅳ) ---- 核酸內切酶抑制劑(Endonuclease inhibitor)</vt:lpstr>
      <vt:lpstr>抗流感抗病毒藥 (Ⅳ) ---- 核酸內切酶抑制劑 (Endonuclease inhibitor)</vt:lpstr>
      <vt:lpstr>臨床試驗-CAPSTONE</vt:lpstr>
      <vt:lpstr>臨床試驗結果</vt:lpstr>
      <vt:lpstr>PowerPoint 簡報</vt:lpstr>
      <vt:lpstr>Note</vt:lpstr>
      <vt:lpstr>PowerPoint 簡報</vt:lpstr>
    </vt:vector>
  </TitlesOfParts>
  <Company>tchi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tchi</dc:creator>
  <cp:lastModifiedBy>hp</cp:lastModifiedBy>
  <cp:revision>408</cp:revision>
  <cp:lastPrinted>2022-09-16T04:27:00Z</cp:lastPrinted>
  <dcterms:created xsi:type="dcterms:W3CDTF">2016-03-17T10:01:36Z</dcterms:created>
  <dcterms:modified xsi:type="dcterms:W3CDTF">2023-05-12T08:03:39Z</dcterms:modified>
</cp:coreProperties>
</file>