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01" r:id="rId3"/>
    <p:sldId id="304" r:id="rId4"/>
    <p:sldId id="260" r:id="rId5"/>
    <p:sldId id="291" r:id="rId6"/>
    <p:sldId id="305" r:id="rId7"/>
    <p:sldId id="292" r:id="rId8"/>
    <p:sldId id="297" r:id="rId9"/>
    <p:sldId id="298" r:id="rId10"/>
    <p:sldId id="299" r:id="rId11"/>
    <p:sldId id="306" r:id="rId12"/>
    <p:sldId id="312" r:id="rId13"/>
    <p:sldId id="259" r:id="rId14"/>
    <p:sldId id="308" r:id="rId15"/>
    <p:sldId id="309" r:id="rId16"/>
    <p:sldId id="310" r:id="rId17"/>
    <p:sldId id="319" r:id="rId18"/>
    <p:sldId id="320" r:id="rId19"/>
    <p:sldId id="318" r:id="rId20"/>
    <p:sldId id="321" r:id="rId21"/>
    <p:sldId id="322" r:id="rId22"/>
    <p:sldId id="313" r:id="rId23"/>
    <p:sldId id="294" r:id="rId24"/>
    <p:sldId id="269" r:id="rId25"/>
    <p:sldId id="314" r:id="rId26"/>
    <p:sldId id="262" r:id="rId27"/>
    <p:sldId id="315" r:id="rId28"/>
    <p:sldId id="316" r:id="rId29"/>
    <p:sldId id="275" r:id="rId30"/>
    <p:sldId id="271" r:id="rId31"/>
    <p:sldId id="270" r:id="rId32"/>
    <p:sldId id="272" r:id="rId33"/>
    <p:sldId id="278" r:id="rId34"/>
    <p:sldId id="279" r:id="rId35"/>
    <p:sldId id="280" r:id="rId36"/>
    <p:sldId id="282" r:id="rId37"/>
    <p:sldId id="283" r:id="rId38"/>
    <p:sldId id="285" r:id="rId39"/>
    <p:sldId id="286" r:id="rId40"/>
    <p:sldId id="288" r:id="rId41"/>
    <p:sldId id="317" r:id="rId42"/>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797"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1A474F-DBA3-4E4F-B630-5CED33E0E37F}" type="datetimeFigureOut">
              <a:rPr lang="zh-TW" altLang="en-US" smtClean="0"/>
              <a:t>2023/8/3</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F1C75F-F745-461B-B554-F28BD1C5E088}" type="slidenum">
              <a:rPr lang="zh-TW" altLang="en-US" smtClean="0"/>
              <a:t>‹#›</a:t>
            </a:fld>
            <a:endParaRPr lang="zh-TW" altLang="en-US"/>
          </a:p>
        </p:txBody>
      </p:sp>
    </p:spTree>
    <p:extLst>
      <p:ext uri="{BB962C8B-B14F-4D97-AF65-F5344CB8AC3E}">
        <p14:creationId xmlns:p14="http://schemas.microsoft.com/office/powerpoint/2010/main" val="158916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7F1C75F-F745-461B-B554-F28BD1C5E088}" type="slidenum">
              <a:rPr lang="zh-TW" altLang="en-US" smtClean="0"/>
              <a:t>5</a:t>
            </a:fld>
            <a:endParaRPr lang="zh-TW" altLang="en-US"/>
          </a:p>
        </p:txBody>
      </p:sp>
    </p:spTree>
    <p:extLst>
      <p:ext uri="{BB962C8B-B14F-4D97-AF65-F5344CB8AC3E}">
        <p14:creationId xmlns:p14="http://schemas.microsoft.com/office/powerpoint/2010/main" val="353572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7F1C75F-F745-461B-B554-F28BD1C5E088}" type="slidenum">
              <a:rPr lang="zh-TW" altLang="en-US" smtClean="0"/>
              <a:t>13</a:t>
            </a:fld>
            <a:endParaRPr lang="zh-TW" altLang="en-US"/>
          </a:p>
        </p:txBody>
      </p:sp>
    </p:spTree>
    <p:extLst>
      <p:ext uri="{BB962C8B-B14F-4D97-AF65-F5344CB8AC3E}">
        <p14:creationId xmlns:p14="http://schemas.microsoft.com/office/powerpoint/2010/main" val="982088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7F1C75F-F745-461B-B554-F28BD1C5E088}" type="slidenum">
              <a:rPr lang="zh-TW" altLang="en-US" smtClean="0"/>
              <a:t>39</a:t>
            </a:fld>
            <a:endParaRPr lang="zh-TW" altLang="en-US"/>
          </a:p>
        </p:txBody>
      </p:sp>
    </p:spTree>
    <p:extLst>
      <p:ext uri="{BB962C8B-B14F-4D97-AF65-F5344CB8AC3E}">
        <p14:creationId xmlns:p14="http://schemas.microsoft.com/office/powerpoint/2010/main" val="3931865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2023/8/3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2023/8/3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2023/8/3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2023/8/3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2023/8/3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5BBEAD13-0566-4C6C-97E7-55F17F24B09F}" type="datetimeFigureOut">
              <a:rPr lang="zh-TW" altLang="en-US" smtClean="0"/>
              <a:t>2023/8/3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5BBEAD13-0566-4C6C-97E7-55F17F24B09F}" type="datetimeFigureOut">
              <a:rPr lang="zh-TW" altLang="en-US" smtClean="0"/>
              <a:t>2023/8/3</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5BBEAD13-0566-4C6C-97E7-55F17F24B09F}" type="datetimeFigureOut">
              <a:rPr lang="zh-TW" altLang="en-US" smtClean="0"/>
              <a:t>2023/8/3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BBEAD13-0566-4C6C-97E7-55F17F24B09F}" type="datetimeFigureOut">
              <a:rPr lang="zh-TW" altLang="en-US" smtClean="0"/>
              <a:t>2023/8/3</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t>2023/8/3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t>2023/8/3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EAD13-0566-4C6C-97E7-55F17F24B09F}" type="datetimeFigureOut">
              <a:rPr lang="zh-TW" altLang="en-US" smtClean="0"/>
              <a:t>2023/8/3</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5576" y="1052736"/>
            <a:ext cx="7772400" cy="1470025"/>
          </a:xfrm>
        </p:spPr>
        <p:txBody>
          <a:bodyPr>
            <a:noAutofit/>
          </a:bodyPr>
          <a:lstStyle/>
          <a:p>
            <a:r>
              <a:rPr lang="zh-TW" altLang="en-US" sz="5400" dirty="0">
                <a:latin typeface="標楷體" panose="03000509000000000000" pitchFamily="65" charset="-120"/>
                <a:ea typeface="標楷體" panose="03000509000000000000" pitchFamily="65" charset="-120"/>
              </a:rPr>
              <a:t>流感流行病學與</a:t>
            </a:r>
            <a:r>
              <a:rPr lang="zh-TW" altLang="en-US" sz="5400" dirty="0" smtClean="0">
                <a:latin typeface="標楷體" panose="03000509000000000000" pitchFamily="65" charset="-120"/>
                <a:ea typeface="標楷體" panose="03000509000000000000" pitchFamily="65" charset="-120"/>
              </a:rPr>
              <a:t>疫苗</a:t>
            </a:r>
            <a:r>
              <a:rPr lang="en-US" altLang="zh-TW" sz="5400" dirty="0" smtClean="0">
                <a:latin typeface="標楷體" panose="03000509000000000000" pitchFamily="65" charset="-120"/>
                <a:ea typeface="標楷體" panose="03000509000000000000" pitchFamily="65" charset="-120"/>
              </a:rPr>
              <a:t/>
            </a:r>
            <a:br>
              <a:rPr lang="en-US" altLang="zh-TW" sz="5400" dirty="0" smtClean="0">
                <a:latin typeface="標楷體" panose="03000509000000000000" pitchFamily="65" charset="-120"/>
                <a:ea typeface="標楷體" panose="03000509000000000000" pitchFamily="65" charset="-120"/>
              </a:rPr>
            </a:br>
            <a:endParaRPr lang="zh-TW" altLang="en-US" sz="5400" dirty="0">
              <a:latin typeface="標楷體" panose="03000509000000000000" pitchFamily="65" charset="-120"/>
              <a:ea typeface="標楷體" panose="03000509000000000000" pitchFamily="65" charset="-120"/>
            </a:endParaRPr>
          </a:p>
        </p:txBody>
      </p:sp>
      <p:sp>
        <p:nvSpPr>
          <p:cNvPr id="3" name="副標題 2"/>
          <p:cNvSpPr>
            <a:spLocks noGrp="1"/>
          </p:cNvSpPr>
          <p:nvPr>
            <p:ph type="subTitle" idx="1"/>
          </p:nvPr>
        </p:nvSpPr>
        <p:spPr>
          <a:xfrm>
            <a:off x="1416691" y="3140968"/>
            <a:ext cx="6400800" cy="1752600"/>
          </a:xfrm>
        </p:spPr>
        <p:txBody>
          <a:bodyPr/>
          <a:lstStyle/>
          <a:p>
            <a:r>
              <a:rPr lang="en-US" altLang="zh-TW" dirty="0" smtClean="0">
                <a:solidFill>
                  <a:srgbClr val="000000"/>
                </a:solidFill>
                <a:latin typeface="標楷體" pitchFamily="65" charset="-120"/>
                <a:ea typeface="標楷體" pitchFamily="65" charset="-120"/>
              </a:rPr>
              <a:t>2023.8.5</a:t>
            </a:r>
            <a:r>
              <a:rPr lang="en-US" altLang="zh-TW" dirty="0">
                <a:solidFill>
                  <a:srgbClr val="000000"/>
                </a:solidFill>
                <a:latin typeface="標楷體" pitchFamily="65" charset="-120"/>
                <a:ea typeface="標楷體" pitchFamily="65" charset="-120"/>
              </a:rPr>
              <a:t/>
            </a:r>
            <a:br>
              <a:rPr lang="en-US" altLang="zh-TW" dirty="0">
                <a:solidFill>
                  <a:srgbClr val="000000"/>
                </a:solidFill>
                <a:latin typeface="標楷體" pitchFamily="65" charset="-120"/>
                <a:ea typeface="標楷體" pitchFamily="65" charset="-120"/>
              </a:rPr>
            </a:br>
            <a:r>
              <a:rPr lang="zh-TW" altLang="en-US" dirty="0">
                <a:solidFill>
                  <a:srgbClr val="000000"/>
                </a:solidFill>
                <a:latin typeface="標楷體" pitchFamily="65" charset="-120"/>
                <a:ea typeface="標楷體" pitchFamily="65" charset="-120"/>
              </a:rPr>
              <a:t>成大醫院</a:t>
            </a:r>
            <a:r>
              <a:rPr lang="zh-TW" altLang="en-US" dirty="0" smtClean="0">
                <a:solidFill>
                  <a:srgbClr val="000000"/>
                </a:solidFill>
                <a:latin typeface="標楷體" pitchFamily="65" charset="-120"/>
                <a:ea typeface="標楷體" pitchFamily="65" charset="-120"/>
              </a:rPr>
              <a:t>感染科 </a:t>
            </a:r>
            <a:r>
              <a:rPr lang="zh-TW" altLang="en-US" dirty="0">
                <a:solidFill>
                  <a:srgbClr val="000000"/>
                </a:solidFill>
                <a:latin typeface="標楷體" pitchFamily="65" charset="-120"/>
                <a:ea typeface="標楷體" pitchFamily="65" charset="-120"/>
              </a:rPr>
              <a:t>李明吉</a:t>
            </a:r>
            <a:br>
              <a:rPr lang="zh-TW" altLang="en-US" dirty="0">
                <a:solidFill>
                  <a:srgbClr val="000000"/>
                </a:solidFill>
                <a:latin typeface="標楷體" pitchFamily="65" charset="-120"/>
                <a:ea typeface="標楷體" pitchFamily="65" charset="-120"/>
              </a:rPr>
            </a:br>
            <a:endParaRPr lang="zh-TW" altLang="en-US" dirty="0"/>
          </a:p>
        </p:txBody>
      </p:sp>
      <p:pic>
        <p:nvPicPr>
          <p:cNvPr id="4" name="圖片 3" descr="index_06.jpg"/>
          <p:cNvPicPr>
            <a:picLocks noChangeAspect="1"/>
          </p:cNvPicPr>
          <p:nvPr/>
        </p:nvPicPr>
        <p:blipFill>
          <a:blip r:embed="rId2" cstate="print"/>
          <a:srcRect/>
          <a:stretch>
            <a:fillRect/>
          </a:stretch>
        </p:blipFill>
        <p:spPr bwMode="auto">
          <a:xfrm>
            <a:off x="467544" y="5164011"/>
            <a:ext cx="8299095" cy="1656606"/>
          </a:xfrm>
          <a:prstGeom prst="rect">
            <a:avLst/>
          </a:prstGeom>
          <a:noFill/>
          <a:ln w="9525">
            <a:noFill/>
            <a:miter lim="800000"/>
            <a:headEnd/>
            <a:tailEnd/>
          </a:ln>
        </p:spPr>
      </p:pic>
    </p:spTree>
    <p:extLst>
      <p:ext uri="{BB962C8B-B14F-4D97-AF65-F5344CB8AC3E}">
        <p14:creationId xmlns:p14="http://schemas.microsoft.com/office/powerpoint/2010/main" val="2772359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480" t="14158" r="17732" b="65223"/>
          <a:stretch/>
        </p:blipFill>
        <p:spPr bwMode="auto">
          <a:xfrm>
            <a:off x="-19464" y="275560"/>
            <a:ext cx="9109010"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375" t="11867" r="17370" b="68933"/>
          <a:stretch/>
        </p:blipFill>
        <p:spPr bwMode="auto">
          <a:xfrm>
            <a:off x="195456" y="3140968"/>
            <a:ext cx="892949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6084168" y="6561638"/>
            <a:ext cx="3456384" cy="215444"/>
          </a:xfrm>
          <a:prstGeom prst="rect">
            <a:avLst/>
          </a:prstGeom>
          <a:noFill/>
        </p:spPr>
        <p:txBody>
          <a:bodyPr wrap="square" rtlCol="0">
            <a:spAutoFit/>
          </a:bodyPr>
          <a:lstStyle/>
          <a:p>
            <a:r>
              <a:rPr lang="pt-BR" altLang="zh-TW" sz="800" dirty="0"/>
              <a:t>Epidemiol </a:t>
            </a:r>
            <a:r>
              <a:rPr lang="pt-BR" altLang="zh-TW" sz="800" dirty="0" smtClean="0"/>
              <a:t>Infect</a:t>
            </a:r>
            <a:r>
              <a:rPr lang="pt-BR" altLang="zh-TW" sz="800" cap="small" dirty="0"/>
              <a:t> </a:t>
            </a:r>
            <a:r>
              <a:rPr lang="pt-BR" altLang="zh-TW" sz="800" dirty="0"/>
              <a:t> 2022 Jul 28;150:e138</a:t>
            </a:r>
            <a:endParaRPr lang="zh-TW" altLang="en-US" sz="800" dirty="0"/>
          </a:p>
        </p:txBody>
      </p:sp>
      <p:sp>
        <p:nvSpPr>
          <p:cNvPr id="7" name="文字方塊 6"/>
          <p:cNvSpPr txBox="1"/>
          <p:nvPr/>
        </p:nvSpPr>
        <p:spPr>
          <a:xfrm>
            <a:off x="1763688" y="0"/>
            <a:ext cx="1440160" cy="461665"/>
          </a:xfrm>
          <a:prstGeom prst="rect">
            <a:avLst/>
          </a:prstGeom>
          <a:noFill/>
        </p:spPr>
        <p:txBody>
          <a:bodyPr wrap="square" rtlCol="0">
            <a:spAutoFit/>
          </a:bodyPr>
          <a:lstStyle/>
          <a:p>
            <a:r>
              <a:rPr lang="zh-TW" altLang="en-US" sz="2400" b="1" dirty="0" smtClean="0">
                <a:solidFill>
                  <a:srgbClr val="FF0000"/>
                </a:solidFill>
                <a:latin typeface="標楷體" panose="03000509000000000000" pitchFamily="65" charset="-120"/>
                <a:ea typeface="標楷體" panose="03000509000000000000" pitchFamily="65" charset="-120"/>
              </a:rPr>
              <a:t>每週</a:t>
            </a:r>
            <a:r>
              <a:rPr lang="zh-TW" altLang="en-US" sz="2400" b="1" dirty="0" smtClean="0">
                <a:latin typeface="標楷體" panose="03000509000000000000" pitchFamily="65" charset="-120"/>
                <a:ea typeface="標楷體" panose="03000509000000000000" pitchFamily="65" charset="-120"/>
              </a:rPr>
              <a:t>個案</a:t>
            </a:r>
            <a:endParaRPr lang="zh-TW" altLang="en-US" sz="2400" b="1" dirty="0">
              <a:latin typeface="標楷體" panose="03000509000000000000" pitchFamily="65" charset="-120"/>
              <a:ea typeface="標楷體" panose="03000509000000000000" pitchFamily="65" charset="-120"/>
            </a:endParaRPr>
          </a:p>
        </p:txBody>
      </p:sp>
      <p:sp>
        <p:nvSpPr>
          <p:cNvPr id="8" name="文字方塊 7"/>
          <p:cNvSpPr txBox="1"/>
          <p:nvPr/>
        </p:nvSpPr>
        <p:spPr>
          <a:xfrm>
            <a:off x="5868144" y="-1"/>
            <a:ext cx="1530880" cy="461665"/>
          </a:xfrm>
          <a:prstGeom prst="rect">
            <a:avLst/>
          </a:prstGeom>
          <a:noFill/>
        </p:spPr>
        <p:txBody>
          <a:bodyPr wrap="square" rtlCol="0">
            <a:spAutoFit/>
          </a:bodyPr>
          <a:lstStyle/>
          <a:p>
            <a:r>
              <a:rPr lang="zh-TW" altLang="en-US" sz="2400" b="1" dirty="0" smtClean="0">
                <a:solidFill>
                  <a:srgbClr val="FF0000"/>
                </a:solidFill>
                <a:latin typeface="標楷體" panose="03000509000000000000" pitchFamily="65" charset="-120"/>
                <a:ea typeface="標楷體" panose="03000509000000000000" pitchFamily="65" charset="-120"/>
              </a:rPr>
              <a:t>累計</a:t>
            </a:r>
            <a:r>
              <a:rPr lang="zh-TW" altLang="en-US" sz="2400" b="1" dirty="0" smtClean="0">
                <a:latin typeface="標楷體" panose="03000509000000000000" pitchFamily="65" charset="-120"/>
                <a:ea typeface="標楷體" panose="03000509000000000000" pitchFamily="65" charset="-120"/>
              </a:rPr>
              <a:t>個案</a:t>
            </a:r>
            <a:endParaRPr lang="zh-TW" altLang="en-US" sz="24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792045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72" t="24632" r="7990" b="27422"/>
          <a:stretch/>
        </p:blipFill>
        <p:spPr bwMode="auto">
          <a:xfrm>
            <a:off x="43953" y="886968"/>
            <a:ext cx="9122799" cy="477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6272776" y="2924944"/>
            <a:ext cx="2880320" cy="400110"/>
          </a:xfrm>
          <a:prstGeom prst="rect">
            <a:avLst/>
          </a:prstGeom>
          <a:noFill/>
        </p:spPr>
        <p:txBody>
          <a:bodyPr wrap="square" rtlCol="0">
            <a:spAutoFit/>
          </a:bodyPr>
          <a:lstStyle/>
          <a:p>
            <a:r>
              <a:rPr lang="zh-TW" altLang="en-US" sz="2000" dirty="0" smtClean="0">
                <a:solidFill>
                  <a:srgbClr val="FF0000"/>
                </a:solidFill>
                <a:latin typeface="標楷體" panose="03000509000000000000" pitchFamily="65" charset="-120"/>
                <a:ea typeface="標楷體" panose="03000509000000000000" pitchFamily="65" charset="-120"/>
              </a:rPr>
              <a:t>流感重症於</a:t>
            </a:r>
            <a:r>
              <a:rPr lang="en-US" altLang="zh-TW" sz="2000" dirty="0" smtClean="0">
                <a:solidFill>
                  <a:srgbClr val="FF0000"/>
                </a:solidFill>
                <a:latin typeface="標楷體" panose="03000509000000000000" pitchFamily="65" charset="-120"/>
                <a:ea typeface="標楷體" panose="03000509000000000000" pitchFamily="65" charset="-120"/>
              </a:rPr>
              <a:t>2023</a:t>
            </a:r>
            <a:r>
              <a:rPr lang="zh-TW" altLang="en-US" sz="2000" dirty="0" smtClean="0">
                <a:solidFill>
                  <a:srgbClr val="FF0000"/>
                </a:solidFill>
                <a:latin typeface="標楷體" panose="03000509000000000000" pitchFamily="65" charset="-120"/>
                <a:ea typeface="標楷體" panose="03000509000000000000" pitchFamily="65" charset="-120"/>
              </a:rPr>
              <a:t>再浮現</a:t>
            </a:r>
            <a:endParaRPr lang="zh-TW" altLang="en-US" sz="20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81772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xmlns="" id="{C4E39FCE-BCBC-43AA-9A9C-A3171BAC5FBB}"/>
              </a:ext>
            </a:extLst>
          </p:cNvPr>
          <p:cNvSpPr>
            <a:spLocks noGrp="1"/>
          </p:cNvSpPr>
          <p:nvPr>
            <p:ph type="title"/>
          </p:nvPr>
        </p:nvSpPr>
        <p:spPr/>
        <p:txBody>
          <a:bodyPr/>
          <a:lstStyle/>
          <a:p>
            <a:pPr eaLnBrk="1" hangingPunct="1">
              <a:defRPr/>
            </a:pPr>
            <a:r>
              <a:rPr lang="zh-TW" altLang="en-US"/>
              <a:t>台灣流行情形</a:t>
            </a:r>
            <a:endParaRPr lang="zh-TW" altLang="en-US" dirty="0"/>
          </a:p>
        </p:txBody>
      </p:sp>
      <p:pic>
        <p:nvPicPr>
          <p:cNvPr id="3" name="圖片 2">
            <a:extLst>
              <a:ext uri="{FF2B5EF4-FFF2-40B4-BE49-F238E27FC236}">
                <a16:creationId xmlns:a16="http://schemas.microsoft.com/office/drawing/2014/main" xmlns="" id="{35290B15-CC7C-4A0F-BF33-C88EF158572D}"/>
              </a:ext>
            </a:extLst>
          </p:cNvPr>
          <p:cNvPicPr/>
          <p:nvPr/>
        </p:nvPicPr>
        <p:blipFill>
          <a:blip r:embed="rId2"/>
          <a:stretch>
            <a:fillRect/>
          </a:stretch>
        </p:blipFill>
        <p:spPr>
          <a:xfrm>
            <a:off x="0" y="0"/>
            <a:ext cx="9144000" cy="6858000"/>
          </a:xfrm>
          <a:prstGeom prst="rect">
            <a:avLst/>
          </a:prstGeom>
        </p:spPr>
      </p:pic>
      <p:sp>
        <p:nvSpPr>
          <p:cNvPr id="4" name="矩形 3"/>
          <p:cNvSpPr/>
          <p:nvPr/>
        </p:nvSpPr>
        <p:spPr>
          <a:xfrm>
            <a:off x="539552" y="3284984"/>
            <a:ext cx="8208912" cy="24482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2880922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38200"/>
            <a:ext cx="8820472"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48" t="31067" r="22777" b="45200"/>
          <a:stretch/>
        </p:blipFill>
        <p:spPr bwMode="auto">
          <a:xfrm>
            <a:off x="4470852" y="188640"/>
            <a:ext cx="4554252" cy="85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43275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10" t="7973" r="19843" b="10790"/>
          <a:stretch/>
        </p:blipFill>
        <p:spPr bwMode="auto">
          <a:xfrm>
            <a:off x="319" y="-30637"/>
            <a:ext cx="5528167"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412" t="7010" r="19819" b="35121"/>
          <a:stretch/>
        </p:blipFill>
        <p:spPr bwMode="auto">
          <a:xfrm>
            <a:off x="3347864" y="2708920"/>
            <a:ext cx="5757544" cy="3812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2339752" y="3068960"/>
            <a:ext cx="936104"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4592382" y="5589240"/>
            <a:ext cx="93610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1283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blinds(horizontal)">
                                      <p:cBhvr>
                                        <p:cTn id="10"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53" t="20481" r="26546" b="11753"/>
          <a:stretch/>
        </p:blipFill>
        <p:spPr bwMode="auto">
          <a:xfrm>
            <a:off x="539552" y="188639"/>
            <a:ext cx="7920880" cy="6465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線接點 4"/>
          <p:cNvCxnSpPr/>
          <p:nvPr/>
        </p:nvCxnSpPr>
        <p:spPr>
          <a:xfrm>
            <a:off x="5014328" y="4293096"/>
            <a:ext cx="72008" cy="201964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4644008" y="3861048"/>
            <a:ext cx="936104" cy="369332"/>
          </a:xfrm>
          <a:prstGeom prst="rect">
            <a:avLst/>
          </a:prstGeom>
          <a:noFill/>
        </p:spPr>
        <p:txBody>
          <a:bodyPr wrap="square" rtlCol="0">
            <a:spAutoFit/>
          </a:bodyPr>
          <a:lstStyle/>
          <a:p>
            <a:r>
              <a:rPr lang="en-US" altLang="zh-TW" dirty="0" smtClean="0">
                <a:solidFill>
                  <a:srgbClr val="FF0000"/>
                </a:solidFill>
              </a:rPr>
              <a:t>2023</a:t>
            </a:r>
            <a:endParaRPr lang="zh-TW" altLang="en-US" dirty="0">
              <a:solidFill>
                <a:srgbClr val="FF0000"/>
              </a:solidFill>
            </a:endParaRPr>
          </a:p>
        </p:txBody>
      </p:sp>
    </p:spTree>
    <p:extLst>
      <p:ext uri="{BB962C8B-B14F-4D97-AF65-F5344CB8AC3E}">
        <p14:creationId xmlns:p14="http://schemas.microsoft.com/office/powerpoint/2010/main" val="41068800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21" t="14934" r="29484" b="34295"/>
          <a:stretch/>
        </p:blipFill>
        <p:spPr bwMode="auto">
          <a:xfrm>
            <a:off x="467544" y="620688"/>
            <a:ext cx="7678045"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32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10" t="7973" r="19843" b="10790"/>
          <a:stretch/>
        </p:blipFill>
        <p:spPr bwMode="auto">
          <a:xfrm>
            <a:off x="319" y="-30637"/>
            <a:ext cx="5528167"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2339752" y="3068960"/>
            <a:ext cx="936104"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974" t="27767" r="36521" b="13591"/>
          <a:stretch/>
        </p:blipFill>
        <p:spPr bwMode="auto">
          <a:xfrm>
            <a:off x="3995936" y="2420888"/>
            <a:ext cx="5040560" cy="4021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796136" y="3933056"/>
            <a:ext cx="324036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6394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linds(horizontal)">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2" t="8935" r="2268" b="19038"/>
          <a:stretch/>
        </p:blipFill>
        <p:spPr bwMode="auto">
          <a:xfrm>
            <a:off x="32707" y="332656"/>
            <a:ext cx="9111293"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460598" y="3655304"/>
            <a:ext cx="4071841" cy="272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6948264" y="188640"/>
            <a:ext cx="2195736"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9029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074" name="Picture 2" descr="H:\感管教育訓練\內科醫學會-流感\疾管署「112年委託醫學會辦理醫師護理藥事人員流感疫苗教育訓練」\chart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864096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015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49" t="21443" r="35206" b="10653"/>
          <a:stretch/>
        </p:blipFill>
        <p:spPr bwMode="auto">
          <a:xfrm>
            <a:off x="179512" y="332656"/>
            <a:ext cx="8330769"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4110881" y="6132487"/>
            <a:ext cx="4572000" cy="707886"/>
          </a:xfrm>
          <a:prstGeom prst="rect">
            <a:avLst/>
          </a:prstGeom>
        </p:spPr>
        <p:txBody>
          <a:bodyPr>
            <a:spAutoFit/>
          </a:bodyPr>
          <a:lstStyle/>
          <a:p>
            <a:r>
              <a:rPr lang="en-US" altLang="zh-TW" sz="1000" dirty="0"/>
              <a:t>https://tw.sports.yahoo.com/news/%E6%B5%81%E6%84%9F%E9%87%8D%E7%97%87-23-%E6%AD%BB%E4%BA%A1-3-%E7%97%85%E7%A8%8B%E6%9C%80%E7%9F%AD%E7%95%B6%E6%97%A5%E6%AD%BB%E4%BA%A1-095627474.html</a:t>
            </a:r>
            <a:endParaRPr lang="zh-TW" altLang="en-US" sz="1000" dirty="0"/>
          </a:p>
        </p:txBody>
      </p:sp>
    </p:spTree>
    <p:extLst>
      <p:ext uri="{BB962C8B-B14F-4D97-AF65-F5344CB8AC3E}">
        <p14:creationId xmlns:p14="http://schemas.microsoft.com/office/powerpoint/2010/main" val="3531802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72" t="11134" r="7449" b="16564"/>
          <a:stretch/>
        </p:blipFill>
        <p:spPr bwMode="auto">
          <a:xfrm>
            <a:off x="0" y="1124744"/>
            <a:ext cx="9036496"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3851918" y="5877272"/>
            <a:ext cx="828091" cy="4217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2878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246" b="11066"/>
          <a:stretch/>
        </p:blipFill>
        <p:spPr bwMode="auto">
          <a:xfrm>
            <a:off x="0" y="332656"/>
            <a:ext cx="9144000"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7232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xmlns="" id="{A935D536-255A-47CC-BABF-6863089361FD}"/>
              </a:ext>
            </a:extLst>
          </p:cNvPr>
          <p:cNvSpPr>
            <a:spLocks noGrp="1"/>
          </p:cNvSpPr>
          <p:nvPr>
            <p:ph type="title"/>
          </p:nvPr>
        </p:nvSpPr>
        <p:spPr/>
        <p:txBody>
          <a:bodyPr/>
          <a:lstStyle/>
          <a:p>
            <a:pPr eaLnBrk="1" hangingPunct="1">
              <a:defRPr/>
            </a:pPr>
            <a:r>
              <a:rPr lang="zh-TW" altLang="en-US">
                <a:latin typeface="Arial" charset="0"/>
              </a:rPr>
              <a:t>流感疫苗接種建議</a:t>
            </a:r>
            <a:endParaRPr lang="zh-TW" altLang="en-US" dirty="0">
              <a:latin typeface="Arial" charset="0"/>
            </a:endParaRPr>
          </a:p>
        </p:txBody>
      </p:sp>
      <p:pic>
        <p:nvPicPr>
          <p:cNvPr id="3" name="圖片 2">
            <a:extLst>
              <a:ext uri="{FF2B5EF4-FFF2-40B4-BE49-F238E27FC236}">
                <a16:creationId xmlns:a16="http://schemas.microsoft.com/office/drawing/2014/main" xmlns="" id="{7D1E94E7-C89D-420C-9B56-5A1EC0D61DA3}"/>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2945789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流感</a:t>
            </a:r>
            <a:r>
              <a:rPr lang="zh-TW" altLang="en-US" dirty="0" smtClean="0">
                <a:solidFill>
                  <a:srgbClr val="FF0000"/>
                </a:solidFill>
                <a:latin typeface="標楷體" panose="03000509000000000000" pitchFamily="65" charset="-120"/>
                <a:ea typeface="標楷體" panose="03000509000000000000" pitchFamily="65" charset="-120"/>
              </a:rPr>
              <a:t>高危險</a:t>
            </a:r>
            <a:r>
              <a:rPr lang="zh-TW" altLang="en-US" dirty="0" smtClean="0">
                <a:latin typeface="標楷體" panose="03000509000000000000" pitchFamily="65" charset="-120"/>
                <a:ea typeface="標楷體" panose="03000509000000000000" pitchFamily="65" charset="-120"/>
              </a:rPr>
              <a:t>族群 與 </a:t>
            </a:r>
            <a:r>
              <a:rPr lang="zh-TW" altLang="en-US" dirty="0" smtClean="0">
                <a:solidFill>
                  <a:srgbClr val="FF0000"/>
                </a:solidFill>
                <a:latin typeface="標楷體" panose="03000509000000000000" pitchFamily="65" charset="-120"/>
                <a:ea typeface="標楷體" panose="03000509000000000000" pitchFamily="65" charset="-120"/>
              </a:rPr>
              <a:t>高傳播</a:t>
            </a:r>
            <a:r>
              <a:rPr lang="zh-TW" altLang="en-US" dirty="0" smtClean="0">
                <a:latin typeface="標楷體" panose="03000509000000000000" pitchFamily="65" charset="-120"/>
                <a:ea typeface="標楷體" panose="03000509000000000000" pitchFamily="65" charset="-120"/>
              </a:rPr>
              <a:t>族群</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92500" lnSpcReduction="10000"/>
          </a:bodyPr>
          <a:lstStyle/>
          <a:p>
            <a:r>
              <a:rPr lang="zh-TW" altLang="en-US" dirty="0">
                <a:latin typeface="標楷體" panose="03000509000000000000" pitchFamily="65" charset="-120"/>
                <a:ea typeface="標楷體" panose="03000509000000000000" pitchFamily="65" charset="-120"/>
              </a:rPr>
              <a:t>高危險族群係因自身免疫力關係，比非高危險族群有較多機會感染流感及出現嚴重併發症，包括有</a:t>
            </a:r>
            <a:r>
              <a:rPr lang="en-US" altLang="zh-TW" dirty="0">
                <a:latin typeface="標楷體" panose="03000509000000000000" pitchFamily="65" charset="-120"/>
                <a:ea typeface="標楷體" panose="03000509000000000000" pitchFamily="65" charset="-120"/>
              </a:rPr>
              <a:t>65</a:t>
            </a:r>
            <a:r>
              <a:rPr lang="zh-TW" altLang="en-US" dirty="0">
                <a:latin typeface="標楷體" panose="03000509000000000000" pitchFamily="65" charset="-120"/>
                <a:ea typeface="標楷體" panose="03000509000000000000" pitchFamily="65" charset="-120"/>
              </a:rPr>
              <a:t>歲以上長者、嬰幼兒、孕婦、免疫功能不全者，以及罹患氣喘、糖尿病、心血管、肺臟、肝臟、腎臟等疾病或</a:t>
            </a:r>
            <a:r>
              <a:rPr lang="en-US" altLang="zh-TW" dirty="0">
                <a:latin typeface="標楷體" panose="03000509000000000000" pitchFamily="65" charset="-120"/>
                <a:ea typeface="標楷體" panose="03000509000000000000" pitchFamily="65" charset="-120"/>
              </a:rPr>
              <a:t>BMI≧30</a:t>
            </a:r>
            <a:r>
              <a:rPr lang="zh-TW" altLang="en-US" dirty="0">
                <a:latin typeface="標楷體" panose="03000509000000000000" pitchFamily="65" charset="-120"/>
                <a:ea typeface="標楷體" panose="03000509000000000000" pitchFamily="65" charset="-120"/>
              </a:rPr>
              <a:t>者等。 </a:t>
            </a:r>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高傳播族群係指因工作因素可能傳染給高危險族群或是處於容易造成傳播之場所者，包括醫療院所之醫護工作人員、慢性照護機構之工作人員，以及學校之學生等。 </a:t>
            </a:r>
          </a:p>
        </p:txBody>
      </p:sp>
      <p:sp>
        <p:nvSpPr>
          <p:cNvPr id="4" name="Text Box 4"/>
          <p:cNvSpPr txBox="1">
            <a:spLocks noChangeArrowheads="1"/>
          </p:cNvSpPr>
          <p:nvPr/>
        </p:nvSpPr>
        <p:spPr bwMode="auto">
          <a:xfrm>
            <a:off x="6715140" y="6457890"/>
            <a:ext cx="2590800" cy="400110"/>
          </a:xfrm>
          <a:prstGeom prst="rect">
            <a:avLst/>
          </a:prstGeom>
          <a:noFill/>
          <a:ln w="9525">
            <a:noFill/>
            <a:miter lim="800000"/>
            <a:headEnd/>
            <a:tailEnd/>
          </a:ln>
        </p:spPr>
        <p:txBody>
          <a:bodyPr>
            <a:spAutoFit/>
          </a:bodyPr>
          <a:lstStyle/>
          <a:p>
            <a:pPr>
              <a:spcBef>
                <a:spcPct val="50000"/>
              </a:spcBef>
            </a:pPr>
            <a:r>
              <a:rPr lang="zh-TW" altLang="en-US" sz="1000" dirty="0">
                <a:latin typeface="標楷體" pitchFamily="65" charset="-120"/>
                <a:ea typeface="標楷體" pitchFamily="65" charset="-120"/>
              </a:rPr>
              <a:t>疾病管制署 季節性流感防治工作</a:t>
            </a:r>
            <a:r>
              <a:rPr lang="zh-TW" altLang="en-US" sz="1000" dirty="0" smtClean="0">
                <a:latin typeface="標楷體" pitchFamily="65" charset="-120"/>
                <a:ea typeface="標楷體" pitchFamily="65" charset="-120"/>
              </a:rPr>
              <a:t>手冊 </a:t>
            </a:r>
            <a:r>
              <a:rPr lang="en-US" altLang="zh-TW" sz="1000" dirty="0" smtClean="0">
                <a:latin typeface="標楷體" pitchFamily="65" charset="-120"/>
                <a:ea typeface="標楷體" pitchFamily="65" charset="-120"/>
              </a:rPr>
              <a:t>2021 11</a:t>
            </a:r>
            <a:r>
              <a:rPr lang="zh-TW" altLang="en-US" sz="1000" dirty="0" smtClean="0">
                <a:latin typeface="標楷體" pitchFamily="65" charset="-120"/>
                <a:ea typeface="標楷體" pitchFamily="65" charset="-120"/>
              </a:rPr>
              <a:t>月修訂</a:t>
            </a:r>
            <a:endParaRPr lang="zh-TW" altLang="en-US" sz="1000" dirty="0">
              <a:latin typeface="標楷體" pitchFamily="65" charset="-120"/>
              <a:ea typeface="標楷體" pitchFamily="65" charset="-120"/>
            </a:endParaRPr>
          </a:p>
        </p:txBody>
      </p:sp>
    </p:spTree>
    <p:extLst>
      <p:ext uri="{BB962C8B-B14F-4D97-AF65-F5344CB8AC3E}">
        <p14:creationId xmlns:p14="http://schemas.microsoft.com/office/powerpoint/2010/main" val="4031635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4" y="1196752"/>
            <a:ext cx="9087046" cy="4672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476672"/>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8275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流感疫</a:t>
            </a:r>
            <a:r>
              <a:rPr lang="zh-TW" altLang="en-US" dirty="0">
                <a:latin typeface="標楷體" panose="03000509000000000000" pitchFamily="65" charset="-120"/>
                <a:ea typeface="標楷體" panose="03000509000000000000" pitchFamily="65" charset="-120"/>
              </a:rPr>
              <a:t>苗</a:t>
            </a:r>
          </a:p>
        </p:txBody>
      </p:sp>
      <p:sp>
        <p:nvSpPr>
          <p:cNvPr id="3" name="內容版面配置區 2"/>
          <p:cNvSpPr>
            <a:spLocks noGrp="1"/>
          </p:cNvSpPr>
          <p:nvPr>
            <p:ph idx="1"/>
          </p:nvPr>
        </p:nvSpPr>
        <p:spPr/>
        <p:txBody>
          <a:bodyPr>
            <a:normAutofit fontScale="92500" lnSpcReduction="20000"/>
          </a:bodyPr>
          <a:lstStyle/>
          <a:p>
            <a:r>
              <a:rPr lang="zh-TW" altLang="en-US" dirty="0" smtClean="0">
                <a:latin typeface="標楷體" panose="03000509000000000000" pitchFamily="65" charset="-120"/>
                <a:ea typeface="標楷體" panose="03000509000000000000" pitchFamily="65" charset="-120"/>
              </a:rPr>
              <a:t>流</a:t>
            </a:r>
            <a:r>
              <a:rPr lang="zh-TW" altLang="en-US" dirty="0">
                <a:latin typeface="標楷體" panose="03000509000000000000" pitchFamily="65" charset="-120"/>
                <a:ea typeface="標楷體" panose="03000509000000000000" pitchFamily="65" charset="-120"/>
              </a:rPr>
              <a:t>感疫苗的保護力約</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個月</a:t>
            </a:r>
            <a:r>
              <a:rPr lang="zh-TW" altLang="en-US" dirty="0" smtClean="0">
                <a:latin typeface="標楷體" panose="03000509000000000000" pitchFamily="65" charset="-120"/>
                <a:ea typeface="標楷體" panose="03000509000000000000" pitchFamily="65" charset="-120"/>
              </a:rPr>
              <a:t>後會</a:t>
            </a:r>
            <a:r>
              <a:rPr lang="zh-TW" altLang="en-US" dirty="0">
                <a:latin typeface="標楷體" panose="03000509000000000000" pitchFamily="65" charset="-120"/>
                <a:ea typeface="標楷體" panose="03000509000000000000" pitchFamily="65" charset="-120"/>
              </a:rPr>
              <a:t>逐漸下降，必須每年接種</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次。完整接種後至少約需</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星期的時間</a:t>
            </a:r>
            <a:r>
              <a:rPr lang="zh-TW" altLang="en-US" dirty="0" smtClean="0">
                <a:latin typeface="標楷體" panose="03000509000000000000" pitchFamily="65" charset="-120"/>
                <a:ea typeface="標楷體" panose="03000509000000000000" pitchFamily="65" charset="-120"/>
              </a:rPr>
              <a:t>可產生</a:t>
            </a:r>
            <a:r>
              <a:rPr lang="zh-TW" altLang="en-US" dirty="0">
                <a:latin typeface="標楷體" panose="03000509000000000000" pitchFamily="65" charset="-120"/>
                <a:ea typeface="標楷體" panose="03000509000000000000" pitchFamily="65" charset="-120"/>
              </a:rPr>
              <a:t>保護力</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對</a:t>
            </a:r>
            <a:r>
              <a:rPr lang="en-US" altLang="zh-TW" dirty="0">
                <a:latin typeface="標楷體" panose="03000509000000000000" pitchFamily="65" charset="-120"/>
                <a:ea typeface="標楷體" panose="03000509000000000000" pitchFamily="65" charset="-120"/>
              </a:rPr>
              <a:t>18</a:t>
            </a:r>
            <a:r>
              <a:rPr lang="zh-TW" altLang="en-US" dirty="0">
                <a:latin typeface="標楷體" panose="03000509000000000000" pitchFamily="65" charset="-120"/>
                <a:ea typeface="標楷體" panose="03000509000000000000" pitchFamily="65" charset="-120"/>
              </a:rPr>
              <a:t>歲以上成人需入住加護</a:t>
            </a:r>
            <a:r>
              <a:rPr lang="zh-TW" altLang="en-US" dirty="0" smtClean="0">
                <a:latin typeface="標楷體" panose="03000509000000000000" pitchFamily="65" charset="-120"/>
                <a:ea typeface="標楷體" panose="03000509000000000000" pitchFamily="65" charset="-120"/>
              </a:rPr>
              <a:t>病房</a:t>
            </a:r>
            <a:r>
              <a:rPr lang="zh-TW" altLang="en-US" dirty="0">
                <a:latin typeface="標楷體" panose="03000509000000000000" pitchFamily="65" charset="-120"/>
                <a:ea typeface="標楷體" panose="03000509000000000000" pitchFamily="65" charset="-120"/>
              </a:rPr>
              <a:t>的流感重症保護力則可達</a:t>
            </a:r>
            <a:r>
              <a:rPr lang="en-US" altLang="zh-TW" dirty="0">
                <a:latin typeface="標楷體" panose="03000509000000000000" pitchFamily="65" charset="-120"/>
                <a:ea typeface="標楷體" panose="03000509000000000000" pitchFamily="65" charset="-120"/>
              </a:rPr>
              <a:t>82</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個月至未滿</a:t>
            </a:r>
            <a:r>
              <a:rPr lang="en-US" altLang="zh-TW" dirty="0">
                <a:latin typeface="標楷體" panose="03000509000000000000" pitchFamily="65" charset="-120"/>
                <a:ea typeface="標楷體" panose="03000509000000000000" pitchFamily="65" charset="-120"/>
              </a:rPr>
              <a:t>18</a:t>
            </a:r>
            <a:r>
              <a:rPr lang="zh-TW" altLang="en-US" dirty="0">
                <a:latin typeface="標楷體" panose="03000509000000000000" pitchFamily="65" charset="-120"/>
                <a:ea typeface="標楷體" panose="03000509000000000000" pitchFamily="65" charset="-120"/>
              </a:rPr>
              <a:t>歲</a:t>
            </a:r>
            <a:r>
              <a:rPr lang="zh-TW" altLang="en-US" dirty="0" smtClean="0">
                <a:latin typeface="標楷體" panose="03000509000000000000" pitchFamily="65" charset="-120"/>
                <a:ea typeface="標楷體" panose="03000509000000000000" pitchFamily="65" charset="-120"/>
              </a:rPr>
              <a:t>兒童</a:t>
            </a:r>
            <a:r>
              <a:rPr lang="zh-TW" altLang="en-US" dirty="0">
                <a:latin typeface="標楷體" panose="03000509000000000000" pitchFamily="65" charset="-120"/>
                <a:ea typeface="標楷體" panose="03000509000000000000" pitchFamily="65" charset="-120"/>
              </a:rPr>
              <a:t>青少年族群接種流感疫苗之保護力與成人相仿，流感疫苗對健康</a:t>
            </a:r>
            <a:r>
              <a:rPr lang="zh-TW" altLang="en-US" dirty="0" smtClean="0">
                <a:latin typeface="標楷體" panose="03000509000000000000" pitchFamily="65" charset="-120"/>
                <a:ea typeface="標楷體" panose="03000509000000000000" pitchFamily="65" charset="-120"/>
              </a:rPr>
              <a:t>兒童</a:t>
            </a:r>
            <a:r>
              <a:rPr lang="zh-TW" altLang="en-US" dirty="0">
                <a:latin typeface="標楷體" panose="03000509000000000000" pitchFamily="65" charset="-120"/>
                <a:ea typeface="標楷體" panose="03000509000000000000" pitchFamily="65" charset="-120"/>
              </a:rPr>
              <a:t>青少年因流感死亡的保護力約</a:t>
            </a:r>
            <a:r>
              <a:rPr lang="en-US" altLang="zh-TW" dirty="0">
                <a:latin typeface="標楷體" panose="03000509000000000000" pitchFamily="65" charset="-120"/>
                <a:ea typeface="標楷體" panose="03000509000000000000" pitchFamily="65" charset="-120"/>
              </a:rPr>
              <a:t>65%</a:t>
            </a:r>
            <a:endParaRPr lang="zh-TW" altLang="en-US" dirty="0">
              <a:latin typeface="標楷體" panose="03000509000000000000" pitchFamily="65" charset="-120"/>
              <a:ea typeface="標楷體" panose="03000509000000000000" pitchFamily="65" charset="-120"/>
            </a:endParaRPr>
          </a:p>
        </p:txBody>
      </p:sp>
      <p:sp>
        <p:nvSpPr>
          <p:cNvPr id="4" name="Text Box 4"/>
          <p:cNvSpPr txBox="1">
            <a:spLocks noChangeArrowheads="1"/>
          </p:cNvSpPr>
          <p:nvPr/>
        </p:nvSpPr>
        <p:spPr bwMode="auto">
          <a:xfrm>
            <a:off x="6715140" y="6457890"/>
            <a:ext cx="2590800" cy="400110"/>
          </a:xfrm>
          <a:prstGeom prst="rect">
            <a:avLst/>
          </a:prstGeom>
          <a:noFill/>
          <a:ln w="9525">
            <a:noFill/>
            <a:miter lim="800000"/>
            <a:headEnd/>
            <a:tailEnd/>
          </a:ln>
        </p:spPr>
        <p:txBody>
          <a:bodyPr>
            <a:spAutoFit/>
          </a:bodyPr>
          <a:lstStyle/>
          <a:p>
            <a:pPr>
              <a:spcBef>
                <a:spcPct val="50000"/>
              </a:spcBef>
            </a:pPr>
            <a:r>
              <a:rPr lang="zh-TW" altLang="en-US" sz="1000" dirty="0">
                <a:latin typeface="標楷體" pitchFamily="65" charset="-120"/>
                <a:ea typeface="標楷體" pitchFamily="65" charset="-120"/>
              </a:rPr>
              <a:t>疾病管制署 季節性流感防治工作</a:t>
            </a:r>
            <a:r>
              <a:rPr lang="zh-TW" altLang="en-US" sz="1000" dirty="0" smtClean="0">
                <a:latin typeface="標楷體" pitchFamily="65" charset="-120"/>
                <a:ea typeface="標楷體" pitchFamily="65" charset="-120"/>
              </a:rPr>
              <a:t>手冊 </a:t>
            </a:r>
            <a:r>
              <a:rPr lang="en-US" altLang="zh-TW" sz="1000" dirty="0" smtClean="0">
                <a:latin typeface="標楷體" pitchFamily="65" charset="-120"/>
                <a:ea typeface="標楷體" pitchFamily="65" charset="-120"/>
              </a:rPr>
              <a:t>2022 12</a:t>
            </a:r>
            <a:r>
              <a:rPr lang="zh-TW" altLang="en-US" sz="1000" dirty="0" smtClean="0">
                <a:latin typeface="標楷體" pitchFamily="65" charset="-120"/>
                <a:ea typeface="標楷體" pitchFamily="65" charset="-120"/>
              </a:rPr>
              <a:t>月修訂</a:t>
            </a:r>
            <a:endParaRPr lang="zh-TW" altLang="en-US" sz="1000" dirty="0">
              <a:latin typeface="標楷體" pitchFamily="65" charset="-120"/>
              <a:ea typeface="標楷體" pitchFamily="65" charset="-120"/>
            </a:endParaRPr>
          </a:p>
        </p:txBody>
      </p:sp>
    </p:spTree>
    <p:extLst>
      <p:ext uri="{BB962C8B-B14F-4D97-AF65-F5344CB8AC3E}">
        <p14:creationId xmlns:p14="http://schemas.microsoft.com/office/powerpoint/2010/main" val="2866143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3977"/>
            <a:ext cx="9144000" cy="505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116632"/>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91353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是否可和</a:t>
            </a:r>
            <a:r>
              <a:rPr lang="en-US" altLang="zh-TW" dirty="0" smtClean="0">
                <a:latin typeface="標楷體" panose="03000509000000000000" pitchFamily="65" charset="-120"/>
                <a:ea typeface="標楷體" panose="03000509000000000000" pitchFamily="65" charset="-120"/>
              </a:rPr>
              <a:t>COVID-19</a:t>
            </a:r>
            <a:r>
              <a:rPr lang="zh-TW" altLang="en-US" dirty="0" smtClean="0">
                <a:latin typeface="標楷體" panose="03000509000000000000" pitchFamily="65" charset="-120"/>
                <a:ea typeface="標楷體" panose="03000509000000000000" pitchFamily="65" charset="-120"/>
              </a:rPr>
              <a:t>疫苗一同接種？</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92500" lnSpcReduction="20000"/>
          </a:bodyPr>
          <a:lstStyle/>
          <a:p>
            <a:r>
              <a:rPr lang="zh-TW" altLang="en-US" dirty="0">
                <a:latin typeface="標楷體" panose="03000509000000000000" pitchFamily="65" charset="-120"/>
                <a:ea typeface="標楷體" panose="03000509000000000000" pitchFamily="65" charset="-120"/>
              </a:rPr>
              <a:t>流感疫苗是不活化疫苗，可以和其他疫苗同時接種於不同部位，或間隔任何時間接種。</a:t>
            </a:r>
            <a:br>
              <a:rPr lang="zh-TW" altLang="en-US" dirty="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目前實證顯示流感疫苗和</a:t>
            </a:r>
            <a:r>
              <a:rPr lang="en-US" altLang="zh-TW" dirty="0">
                <a:latin typeface="標楷體" panose="03000509000000000000" pitchFamily="65" charset="-120"/>
                <a:ea typeface="標楷體" panose="03000509000000000000" pitchFamily="65" charset="-120"/>
              </a:rPr>
              <a:t>COVID-19</a:t>
            </a:r>
            <a:r>
              <a:rPr lang="zh-TW" altLang="en-US" dirty="0">
                <a:latin typeface="標楷體" panose="03000509000000000000" pitchFamily="65" charset="-120"/>
                <a:ea typeface="標楷體" panose="03000509000000000000" pitchFamily="65" charset="-120"/>
              </a:rPr>
              <a:t>疫苗同時接種並不影響疫苗之有效性或安全性。</a:t>
            </a:r>
            <a:br>
              <a:rPr lang="zh-TW" altLang="en-US" dirty="0">
                <a:latin typeface="標楷體" panose="03000509000000000000" pitchFamily="65" charset="-120"/>
                <a:ea typeface="標楷體" panose="03000509000000000000" pitchFamily="65" charset="-120"/>
              </a:rPr>
            </a:br>
            <a:r>
              <a:rPr lang="zh-TW" altLang="en-US" dirty="0" smtClean="0">
                <a:latin typeface="標楷體" panose="03000509000000000000" pitchFamily="65" charset="-120"/>
                <a:ea typeface="標楷體" panose="03000509000000000000" pitchFamily="65" charset="-120"/>
              </a:rPr>
              <a:t>經</a:t>
            </a:r>
            <a:r>
              <a:rPr lang="en-US" altLang="zh-TW" dirty="0">
                <a:latin typeface="標楷體" panose="03000509000000000000" pitchFamily="65" charset="-120"/>
                <a:ea typeface="標楷體" panose="03000509000000000000" pitchFamily="65" charset="-120"/>
              </a:rPr>
              <a:t>111</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月</a:t>
            </a:r>
            <a:r>
              <a:rPr lang="en-US" altLang="zh-TW" dirty="0">
                <a:latin typeface="標楷體" panose="03000509000000000000" pitchFamily="65" charset="-120"/>
                <a:ea typeface="標楷體" panose="03000509000000000000" pitchFamily="65" charset="-120"/>
              </a:rPr>
              <a:t>25</a:t>
            </a:r>
            <a:r>
              <a:rPr lang="zh-TW" altLang="en-US" dirty="0">
                <a:latin typeface="標楷體" panose="03000509000000000000" pitchFamily="65" charset="-120"/>
                <a:ea typeface="標楷體" panose="03000509000000000000" pitchFamily="65" charset="-120"/>
              </a:rPr>
              <a:t>日衛生福利部傳染病防治諮詢會流感防治組及預防接種組聯席會議建議，流感疫苗與</a:t>
            </a:r>
            <a:r>
              <a:rPr lang="en-US" altLang="zh-TW" dirty="0">
                <a:latin typeface="標楷體" panose="03000509000000000000" pitchFamily="65" charset="-120"/>
                <a:ea typeface="標楷體" panose="03000509000000000000" pitchFamily="65" charset="-120"/>
              </a:rPr>
              <a:t>COVID-19</a:t>
            </a:r>
            <a:r>
              <a:rPr lang="zh-TW" altLang="en-US" dirty="0">
                <a:latin typeface="標楷體" panose="03000509000000000000" pitchFamily="65" charset="-120"/>
                <a:ea typeface="標楷體" panose="03000509000000000000" pitchFamily="65" charset="-120"/>
              </a:rPr>
              <a:t>疫苗，可以同時接種，民眾可依其需求選擇同時或間隔一段時間接種</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同時</a:t>
            </a:r>
            <a:r>
              <a:rPr lang="zh-TW" altLang="en-US" dirty="0">
                <a:latin typeface="標楷體" panose="03000509000000000000" pitchFamily="65" charset="-120"/>
                <a:ea typeface="標楷體" panose="03000509000000000000" pitchFamily="65" charset="-120"/>
              </a:rPr>
              <a:t>接種流感疫苗與</a:t>
            </a:r>
            <a:r>
              <a:rPr lang="en-US" altLang="zh-TW" dirty="0">
                <a:latin typeface="標楷體" panose="03000509000000000000" pitchFamily="65" charset="-120"/>
                <a:ea typeface="標楷體" panose="03000509000000000000" pitchFamily="65" charset="-120"/>
              </a:rPr>
              <a:t>COVID-19</a:t>
            </a:r>
            <a:r>
              <a:rPr lang="zh-TW" altLang="en-US" dirty="0">
                <a:latin typeface="標楷體" panose="03000509000000000000" pitchFamily="65" charset="-120"/>
                <a:ea typeface="標楷體" panose="03000509000000000000" pitchFamily="65" charset="-120"/>
              </a:rPr>
              <a:t>疫苗之接種部位，考量臨床接種實務之可行性與參考</a:t>
            </a:r>
            <a:r>
              <a:rPr lang="en-US" altLang="zh-TW" dirty="0">
                <a:latin typeface="標楷體" panose="03000509000000000000" pitchFamily="65" charset="-120"/>
                <a:ea typeface="標楷體" panose="03000509000000000000" pitchFamily="65" charset="-120"/>
              </a:rPr>
              <a:t>WHO</a:t>
            </a:r>
            <a:r>
              <a:rPr lang="zh-TW" altLang="en-US" dirty="0">
                <a:latin typeface="標楷體" panose="03000509000000000000" pitchFamily="65" charset="-120"/>
                <a:ea typeface="標楷體" panose="03000509000000000000" pitchFamily="65" charset="-120"/>
              </a:rPr>
              <a:t>指引，建議接種於不同肢體</a:t>
            </a:r>
          </a:p>
        </p:txBody>
      </p:sp>
    </p:spTree>
    <p:extLst>
      <p:ext uri="{BB962C8B-B14F-4D97-AF65-F5344CB8AC3E}">
        <p14:creationId xmlns:p14="http://schemas.microsoft.com/office/powerpoint/2010/main" val="28607827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lnSpcReduction="10000"/>
          </a:bodyPr>
          <a:lstStyle/>
          <a:p>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個月以上接種劑量為</a:t>
            </a:r>
            <a:r>
              <a:rPr lang="en-US" altLang="zh-TW" dirty="0">
                <a:latin typeface="標楷體" panose="03000509000000000000" pitchFamily="65" charset="-120"/>
                <a:ea typeface="標楷體" panose="03000509000000000000" pitchFamily="65" charset="-120"/>
              </a:rPr>
              <a:t>0.5 mL</a:t>
            </a:r>
            <a:r>
              <a:rPr lang="zh-TW" altLang="en-US" dirty="0">
                <a:latin typeface="標楷體" panose="03000509000000000000" pitchFamily="65" charset="-120"/>
                <a:ea typeface="標楷體" panose="03000509000000000000" pitchFamily="65" charset="-120"/>
              </a:rPr>
              <a:t>（各家廠牌適用年齡不同，詳見仿單「產品說明書」）。未滿</a:t>
            </a:r>
            <a:r>
              <a:rPr lang="en-US" altLang="zh-TW" dirty="0">
                <a:latin typeface="標楷體" panose="03000509000000000000" pitchFamily="65" charset="-120"/>
                <a:ea typeface="標楷體" panose="03000509000000000000" pitchFamily="65" charset="-120"/>
              </a:rPr>
              <a:t>9</a:t>
            </a:r>
            <a:r>
              <a:rPr lang="zh-TW" altLang="en-US" dirty="0">
                <a:latin typeface="標楷體" panose="03000509000000000000" pitchFamily="65" charset="-120"/>
                <a:ea typeface="標楷體" panose="03000509000000000000" pitchFamily="65" charset="-120"/>
              </a:rPr>
              <a:t>歲兒童，若是初次接種，應接種</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劑，</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劑間隔</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週以上每次接種</a:t>
            </a:r>
            <a:r>
              <a:rPr lang="en-US" altLang="zh-TW" dirty="0">
                <a:latin typeface="標楷體" panose="03000509000000000000" pitchFamily="65" charset="-120"/>
                <a:ea typeface="標楷體" panose="03000509000000000000" pitchFamily="65" charset="-120"/>
              </a:rPr>
              <a:t>0.5mL</a:t>
            </a:r>
            <a:r>
              <a:rPr lang="zh-TW" altLang="en-US" dirty="0">
                <a:latin typeface="標楷體" panose="03000509000000000000" pitchFamily="65" charset="-120"/>
                <a:ea typeface="標楷體" panose="03000509000000000000" pitchFamily="65" charset="-120"/>
              </a:rPr>
              <a:t>；若過去曾接種過季節性流感疫苗（不論</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劑或</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劑），今年接種</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劑</a:t>
            </a:r>
            <a:r>
              <a:rPr lang="zh-TW" altLang="en-US" dirty="0" smtClean="0">
                <a:latin typeface="標楷體" panose="03000509000000000000" pitchFamily="65" charset="-120"/>
                <a:ea typeface="標楷體" panose="03000509000000000000" pitchFamily="65" charset="-120"/>
              </a:rPr>
              <a:t>即可。</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109</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7</a:t>
            </a:r>
            <a:r>
              <a:rPr lang="zh-TW" altLang="en-US" dirty="0">
                <a:latin typeface="標楷體" panose="03000509000000000000" pitchFamily="65" charset="-120"/>
                <a:ea typeface="標楷體" panose="03000509000000000000" pitchFamily="65" charset="-120"/>
              </a:rPr>
              <a:t>月</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日衛生福利部傳染病防治諮詢會預防接種組會議討論決議，需接種</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劑之兒童，</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劑可接種不同廠牌疫苗。</a:t>
            </a:r>
          </a:p>
        </p:txBody>
      </p:sp>
    </p:spTree>
    <p:extLst>
      <p:ext uri="{BB962C8B-B14F-4D97-AF65-F5344CB8AC3E}">
        <p14:creationId xmlns:p14="http://schemas.microsoft.com/office/powerpoint/2010/main" val="14853197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774"/>
            <a:ext cx="9108504" cy="5099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03424" y="116632"/>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87874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xmlns="" id="{EABEBD67-9241-4F71-896E-27A7B2AC58E2}"/>
              </a:ext>
            </a:extLst>
          </p:cNvPr>
          <p:cNvSpPr>
            <a:spLocks noGrp="1"/>
          </p:cNvSpPr>
          <p:nvPr>
            <p:ph type="title"/>
          </p:nvPr>
        </p:nvSpPr>
        <p:spPr/>
        <p:txBody>
          <a:bodyPr/>
          <a:lstStyle/>
          <a:p>
            <a:pPr eaLnBrk="1" hangingPunct="1">
              <a:defRPr/>
            </a:pPr>
            <a:r>
              <a:rPr lang="zh-TW" altLang="en-US"/>
              <a:t>流感病毒介紹</a:t>
            </a:r>
            <a:endParaRPr lang="zh-TW" altLang="en-US" sz="3600" dirty="0"/>
          </a:p>
        </p:txBody>
      </p:sp>
      <p:pic>
        <p:nvPicPr>
          <p:cNvPr id="3" name="圖片 2">
            <a:extLst>
              <a:ext uri="{FF2B5EF4-FFF2-40B4-BE49-F238E27FC236}">
                <a16:creationId xmlns:a16="http://schemas.microsoft.com/office/drawing/2014/main" xmlns="" id="{4C0AF63F-B9CE-4534-9F83-DD97AC39406B}"/>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7879446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52" y="1196752"/>
            <a:ext cx="8964488" cy="530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332656"/>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7183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23485" y="1628800"/>
            <a:ext cx="8229600" cy="4525963"/>
          </a:xfrm>
        </p:spPr>
        <p:txBody>
          <a:bodyPr/>
          <a:lstStyle/>
          <a:p>
            <a:endParaRPr lang="zh-TW" alt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8" y="908721"/>
            <a:ext cx="900807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332656"/>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62415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2" y="1268760"/>
            <a:ext cx="9131448" cy="4580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332656"/>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80113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6696"/>
            <a:ext cx="8041569" cy="52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788024" y="332656"/>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3459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8" y="1124744"/>
            <a:ext cx="9130352" cy="4619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332656"/>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1490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67105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276543"/>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9272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9975"/>
            <a:ext cx="9144000" cy="455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860032" y="281510"/>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1069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6"/>
            <a:ext cx="9024405" cy="467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332656"/>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5011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6950"/>
            <a:ext cx="9253005" cy="4520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69318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6475"/>
            <a:ext cx="9620250" cy="484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5923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68" y="855245"/>
            <a:ext cx="9215268"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470852" y="4608"/>
            <a:ext cx="4554252" cy="85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50674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4542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6710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結</a:t>
            </a:r>
            <a:r>
              <a:rPr lang="zh-TW" altLang="en-US" dirty="0">
                <a:latin typeface="標楷體" panose="03000509000000000000" pitchFamily="65" charset="-120"/>
                <a:ea typeface="標楷體" panose="03000509000000000000" pitchFamily="65" charset="-120"/>
              </a:rPr>
              <a:t>論</a:t>
            </a:r>
          </a:p>
        </p:txBody>
      </p:sp>
      <p:sp>
        <p:nvSpPr>
          <p:cNvPr id="3" name="內容版面配置區 2"/>
          <p:cNvSpPr>
            <a:spLocks noGrp="1"/>
          </p:cNvSpPr>
          <p:nvPr>
            <p:ph idx="1"/>
          </p:nvPr>
        </p:nvSpPr>
        <p:spPr/>
        <p:txBody>
          <a:bodyPr>
            <a:normAutofit/>
          </a:bodyPr>
          <a:lstStyle/>
          <a:p>
            <a:pPr>
              <a:defRPr/>
            </a:pPr>
            <a:r>
              <a:rPr lang="zh-TW" altLang="en-US" dirty="0">
                <a:latin typeface="標楷體" panose="03000509000000000000" pitchFamily="65" charset="-120"/>
                <a:ea typeface="標楷體" panose="03000509000000000000" pitchFamily="65" charset="-120"/>
              </a:rPr>
              <a:t>我國季節性流感高峰期：</a:t>
            </a:r>
            <a:r>
              <a:rPr lang="en-US" altLang="zh-TW" dirty="0">
                <a:latin typeface="標楷體" panose="03000509000000000000" pitchFamily="65" charset="-120"/>
                <a:ea typeface="標楷體" panose="03000509000000000000" pitchFamily="65" charset="-120"/>
              </a:rPr>
              <a:t>12</a:t>
            </a:r>
            <a:r>
              <a:rPr lang="zh-TW" altLang="en-US" dirty="0">
                <a:latin typeface="標楷體" pitchFamily="65" charset="-120"/>
                <a:ea typeface="標楷體" pitchFamily="65" charset="-120"/>
              </a:rPr>
              <a:t>月到隔年</a:t>
            </a:r>
            <a:r>
              <a:rPr lang="en-US" altLang="zh-TW" dirty="0">
                <a:latin typeface="標楷體" panose="03000509000000000000" pitchFamily="65" charset="-120"/>
                <a:ea typeface="標楷體" panose="03000509000000000000" pitchFamily="65" charset="-120"/>
              </a:rPr>
              <a:t>3</a:t>
            </a:r>
            <a:r>
              <a:rPr lang="zh-TW" altLang="en-US" dirty="0">
                <a:latin typeface="標楷體" panose="03000509000000000000" pitchFamily="65" charset="-120"/>
                <a:ea typeface="標楷體" panose="03000509000000000000" pitchFamily="65" charset="-120"/>
              </a:rPr>
              <a:t>月</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近年常見流感型別：</a:t>
            </a:r>
            <a:r>
              <a:rPr lang="en-US" altLang="zh-TW" sz="2800" dirty="0">
                <a:latin typeface="標楷體" panose="03000509000000000000" pitchFamily="65" charset="-120"/>
                <a:ea typeface="標楷體" panose="03000509000000000000" pitchFamily="65" charset="-120"/>
              </a:rPr>
              <a:t>A/H3N2</a:t>
            </a:r>
            <a:r>
              <a:rPr lang="zh-TW" altLang="en-US" sz="2800" dirty="0">
                <a:latin typeface="標楷體" panose="03000509000000000000" pitchFamily="65" charset="-120"/>
                <a:ea typeface="標楷體" panose="03000509000000000000" pitchFamily="65" charset="-120"/>
                <a:sym typeface="Wingdings" pitchFamily="2" charset="2"/>
              </a:rPr>
              <a:t>，</a:t>
            </a:r>
            <a:r>
              <a:rPr lang="en-US" altLang="zh-TW" sz="2800" dirty="0">
                <a:latin typeface="標楷體" panose="03000509000000000000" pitchFamily="65" charset="-120"/>
                <a:ea typeface="標楷體" panose="03000509000000000000" pitchFamily="65" charset="-120"/>
              </a:rPr>
              <a:t>2009A/H1N1</a:t>
            </a:r>
            <a:r>
              <a:rPr lang="zh-TW" altLang="en-US" sz="2800" dirty="0">
                <a:latin typeface="標楷體" panose="03000509000000000000" pitchFamily="65" charset="-120"/>
                <a:ea typeface="標楷體" panose="03000509000000000000" pitchFamily="65" charset="-120"/>
                <a:sym typeface="Wingdings" pitchFamily="2" charset="2"/>
              </a:rPr>
              <a:t>，</a:t>
            </a:r>
            <a:r>
              <a:rPr lang="en-US" altLang="zh-TW" sz="2800" dirty="0">
                <a:latin typeface="標楷體" pitchFamily="65" charset="-120"/>
                <a:ea typeface="標楷體" pitchFamily="65" charset="-120"/>
                <a:sym typeface="Wingdings" pitchFamily="2" charset="2"/>
              </a:rPr>
              <a:t>B</a:t>
            </a:r>
            <a:r>
              <a:rPr lang="en-US" altLang="zh-TW" sz="2800" dirty="0" smtClean="0">
                <a:latin typeface="標楷體" pitchFamily="65" charset="-120"/>
                <a:ea typeface="標楷體" pitchFamily="65" charset="-120"/>
                <a:sym typeface="Wingdings" pitchFamily="2" charset="2"/>
              </a:rPr>
              <a:t>)</a:t>
            </a:r>
          </a:p>
          <a:p>
            <a:pPr>
              <a:defRPr/>
            </a:pPr>
            <a:endParaRPr lang="en-US" altLang="zh-TW" sz="2800" dirty="0">
              <a:latin typeface="標楷體" panose="03000509000000000000" pitchFamily="65" charset="-120"/>
              <a:ea typeface="標楷體" panose="03000509000000000000" pitchFamily="65" charset="-120"/>
            </a:endParaRPr>
          </a:p>
          <a:p>
            <a:pPr>
              <a:defRPr/>
            </a:pPr>
            <a:r>
              <a:rPr lang="zh-TW" altLang="en-US" dirty="0">
                <a:latin typeface="標楷體" panose="03000509000000000000" pitchFamily="65" charset="-120"/>
                <a:ea typeface="標楷體" panose="03000509000000000000" pitchFamily="65" charset="-120"/>
              </a:rPr>
              <a:t>可利用疾管署</a:t>
            </a:r>
            <a:r>
              <a:rPr lang="zh-TW" altLang="en-US" dirty="0" smtClean="0">
                <a:latin typeface="標楷體" panose="03000509000000000000" pitchFamily="65" charset="-120"/>
                <a:ea typeface="標楷體" panose="03000509000000000000" pitchFamily="65" charset="-120"/>
              </a:rPr>
              <a:t>的資</a:t>
            </a:r>
            <a:r>
              <a:rPr lang="zh-TW" altLang="en-US" dirty="0">
                <a:latin typeface="標楷體" panose="03000509000000000000" pitchFamily="65" charset="-120"/>
                <a:ea typeface="標楷體" panose="03000509000000000000" pitchFamily="65" charset="-120"/>
              </a:rPr>
              <a:t>料</a:t>
            </a:r>
            <a:r>
              <a:rPr lang="zh-TW" altLang="en-US" dirty="0" smtClean="0">
                <a:latin typeface="標楷體" panose="03000509000000000000" pitchFamily="65" charset="-120"/>
                <a:ea typeface="標楷體" panose="03000509000000000000" pitchFamily="65" charset="-120"/>
              </a:rPr>
              <a:t>查詢現今流感概況 </a:t>
            </a:r>
            <a:endParaRPr lang="en-US" altLang="zh-TW" dirty="0" smtClean="0">
              <a:latin typeface="標楷體" panose="03000509000000000000" pitchFamily="65" charset="-120"/>
              <a:ea typeface="標楷體" panose="03000509000000000000" pitchFamily="65" charset="-120"/>
            </a:endParaRPr>
          </a:p>
          <a:p>
            <a:pPr marL="0" indent="0">
              <a:buNone/>
              <a:defRPr/>
            </a:pPr>
            <a:endParaRPr lang="en-US" altLang="zh-TW" dirty="0">
              <a:latin typeface="標楷體" panose="03000509000000000000" pitchFamily="65" charset="-120"/>
              <a:ea typeface="標楷體" panose="03000509000000000000" pitchFamily="65" charset="-120"/>
            </a:endParaRPr>
          </a:p>
          <a:p>
            <a:pPr>
              <a:defRPr/>
            </a:pPr>
            <a:r>
              <a:rPr lang="zh-TW" altLang="en-US" dirty="0">
                <a:latin typeface="標楷體" panose="03000509000000000000" pitchFamily="65" charset="-120"/>
                <a:ea typeface="標楷體" panose="03000509000000000000" pitchFamily="65" charset="-120"/>
              </a:rPr>
              <a:t>流感病毒可感染各年齡</a:t>
            </a:r>
            <a:r>
              <a:rPr lang="zh-TW" altLang="en-US" dirty="0" smtClean="0">
                <a:latin typeface="標楷體" panose="03000509000000000000" pitchFamily="65" charset="-120"/>
                <a:ea typeface="標楷體" panose="03000509000000000000" pitchFamily="65" charset="-120"/>
              </a:rPr>
              <a:t>層，疫苗為預防</a:t>
            </a:r>
            <a:r>
              <a:rPr lang="zh-TW" altLang="en-US" smtClean="0">
                <a:latin typeface="標楷體" panose="03000509000000000000" pitchFamily="65" charset="-120"/>
                <a:ea typeface="標楷體" panose="03000509000000000000" pitchFamily="65" charset="-120"/>
              </a:rPr>
              <a:t>流感重症的</a:t>
            </a:r>
            <a:r>
              <a:rPr lang="zh-TW" altLang="en-US" dirty="0" smtClean="0">
                <a:latin typeface="標楷體" panose="03000509000000000000" pitchFamily="65" charset="-120"/>
                <a:ea typeface="標楷體" panose="03000509000000000000" pitchFamily="65" charset="-120"/>
              </a:rPr>
              <a:t>最佳方式。</a:t>
            </a:r>
            <a:endParaRPr lang="en-US" altLang="zh-TW" dirty="0">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16333975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4" descr="influenza 不同物種的傳播"/>
          <p:cNvPicPr>
            <a:picLocks noChangeAspect="1" noChangeArrowheads="1"/>
          </p:cNvPicPr>
          <p:nvPr/>
        </p:nvPicPr>
        <p:blipFill>
          <a:blip r:embed="rId3" cstate="print"/>
          <a:srcRect b="51050"/>
          <a:stretch>
            <a:fillRect/>
          </a:stretch>
        </p:blipFill>
        <p:spPr bwMode="auto">
          <a:xfrm>
            <a:off x="1979613" y="0"/>
            <a:ext cx="4271962" cy="3357563"/>
          </a:xfrm>
          <a:prstGeom prst="rect">
            <a:avLst/>
          </a:prstGeom>
          <a:noFill/>
          <a:ln w="9525">
            <a:noFill/>
            <a:miter lim="800000"/>
            <a:headEnd/>
            <a:tailEnd/>
          </a:ln>
        </p:spPr>
      </p:pic>
      <p:pic>
        <p:nvPicPr>
          <p:cNvPr id="5" name="Picture 4" descr="influenza 不同物種的傳播"/>
          <p:cNvPicPr>
            <a:picLocks noChangeAspect="1" noChangeArrowheads="1"/>
          </p:cNvPicPr>
          <p:nvPr/>
        </p:nvPicPr>
        <p:blipFill>
          <a:blip r:embed="rId3" cstate="print"/>
          <a:srcRect t="48950"/>
          <a:stretch>
            <a:fillRect/>
          </a:stretch>
        </p:blipFill>
        <p:spPr bwMode="auto">
          <a:xfrm>
            <a:off x="1979613" y="3357563"/>
            <a:ext cx="4271962" cy="3500437"/>
          </a:xfrm>
          <a:prstGeom prst="rect">
            <a:avLst/>
          </a:prstGeom>
          <a:noFill/>
          <a:ln w="9525">
            <a:noFill/>
            <a:miter lim="800000"/>
            <a:headEnd/>
            <a:tailEnd/>
          </a:ln>
        </p:spPr>
      </p:pic>
      <p:sp>
        <p:nvSpPr>
          <p:cNvPr id="6" name="圓角矩形 5"/>
          <p:cNvSpPr/>
          <p:nvPr/>
        </p:nvSpPr>
        <p:spPr>
          <a:xfrm>
            <a:off x="7548055" y="0"/>
            <a:ext cx="792163" cy="6381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TW" sz="2800" dirty="0" smtClean="0">
                <a:solidFill>
                  <a:srgbClr val="FFFF00"/>
                </a:solidFill>
                <a:latin typeface="標楷體" pitchFamily="65" charset="-120"/>
                <a:ea typeface="標楷體" pitchFamily="65" charset="-120"/>
              </a:rPr>
              <a:t> </a:t>
            </a:r>
            <a:r>
              <a:rPr lang="en-US" altLang="zh-TW" sz="3200" dirty="0" smtClean="0">
                <a:solidFill>
                  <a:srgbClr val="FFFF00"/>
                </a:solidFill>
                <a:latin typeface="標楷體" pitchFamily="65" charset="-120"/>
                <a:ea typeface="標楷體" pitchFamily="65" charset="-120"/>
              </a:rPr>
              <a:t>A</a:t>
            </a:r>
            <a:endParaRPr lang="en-US" altLang="zh-TW" sz="2800" dirty="0">
              <a:solidFill>
                <a:srgbClr val="FFFF00"/>
              </a:solidFill>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型</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流</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感</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病</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毒</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可</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在</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不</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同</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物</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種</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間</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重</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組</a:t>
            </a:r>
          </a:p>
        </p:txBody>
      </p:sp>
      <p:sp>
        <p:nvSpPr>
          <p:cNvPr id="7" name="文字方塊 6"/>
          <p:cNvSpPr txBox="1"/>
          <p:nvPr/>
        </p:nvSpPr>
        <p:spPr>
          <a:xfrm>
            <a:off x="5946131" y="6448346"/>
            <a:ext cx="3203848"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抗原移型</a:t>
            </a:r>
            <a:r>
              <a:rPr lang="en-US" altLang="zh-TW" dirty="0">
                <a:latin typeface="標楷體" panose="03000509000000000000" pitchFamily="65" charset="-120"/>
                <a:ea typeface="標楷體" panose="03000509000000000000" pitchFamily="65" charset="-120"/>
              </a:rPr>
              <a:t>(Antigenic shift</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3201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xmlns="" id="{E06E0AFD-691F-4AA4-9E6E-C3EDCD7CFB5B}"/>
              </a:ext>
            </a:extLst>
          </p:cNvPr>
          <p:cNvSpPr>
            <a:spLocks noGrp="1"/>
          </p:cNvSpPr>
          <p:nvPr>
            <p:ph type="title"/>
          </p:nvPr>
        </p:nvSpPr>
        <p:spPr/>
        <p:txBody>
          <a:bodyPr/>
          <a:lstStyle/>
          <a:p>
            <a:pPr eaLnBrk="1" hangingPunct="1">
              <a:defRPr/>
            </a:pPr>
            <a:r>
              <a:rPr lang="zh-TW" altLang="en-US"/>
              <a:t>流感病毒的變異</a:t>
            </a:r>
            <a:endParaRPr lang="zh-TW" altLang="en-US" sz="3600" dirty="0"/>
          </a:p>
        </p:txBody>
      </p:sp>
      <p:pic>
        <p:nvPicPr>
          <p:cNvPr id="3" name="圖片 2">
            <a:extLst>
              <a:ext uri="{FF2B5EF4-FFF2-40B4-BE49-F238E27FC236}">
                <a16:creationId xmlns:a16="http://schemas.microsoft.com/office/drawing/2014/main" xmlns="" id="{699306FB-530B-4227-AA7C-40B0D42DD2E8}"/>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1915221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流行情形</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92500" lnSpcReduction="10000"/>
          </a:bodyPr>
          <a:lstStyle/>
          <a:p>
            <a:r>
              <a:rPr lang="zh-TW" altLang="en-US" sz="2800" dirty="0">
                <a:latin typeface="標楷體" panose="03000509000000000000" pitchFamily="65" charset="-120"/>
                <a:ea typeface="標楷體" panose="03000509000000000000" pitchFamily="65" charset="-120"/>
              </a:rPr>
              <a:t>近年各國主要流行之季節性流感病毒型別以</a:t>
            </a:r>
            <a:r>
              <a:rPr lang="en-US" altLang="zh-TW" sz="2800" dirty="0">
                <a:latin typeface="標楷體" panose="03000509000000000000" pitchFamily="65" charset="-120"/>
                <a:ea typeface="標楷體" panose="03000509000000000000" pitchFamily="65" charset="-120"/>
              </a:rPr>
              <a:t>A(H3N2)</a:t>
            </a:r>
            <a:r>
              <a:rPr lang="zh-TW" altLang="en-US" sz="2800" dirty="0">
                <a:latin typeface="標楷體" panose="03000509000000000000" pitchFamily="65" charset="-120"/>
                <a:ea typeface="標楷體" panose="03000509000000000000" pitchFamily="65" charset="-120"/>
              </a:rPr>
              <a:t>、</a:t>
            </a:r>
            <a:r>
              <a:rPr lang="en-US" altLang="zh-TW" sz="2800" dirty="0">
                <a:latin typeface="標楷體" panose="03000509000000000000" pitchFamily="65" charset="-120"/>
                <a:ea typeface="標楷體" panose="03000509000000000000" pitchFamily="65" charset="-120"/>
              </a:rPr>
              <a:t>A(H1N1)</a:t>
            </a:r>
            <a:r>
              <a:rPr lang="zh-TW" altLang="en-US" sz="2800" dirty="0">
                <a:latin typeface="標楷體" panose="03000509000000000000" pitchFamily="65" charset="-120"/>
                <a:ea typeface="標楷體" panose="03000509000000000000" pitchFamily="65" charset="-120"/>
              </a:rPr>
              <a:t>，以及</a:t>
            </a:r>
            <a:r>
              <a:rPr lang="en-US" altLang="zh-TW" sz="2800" dirty="0">
                <a:latin typeface="標楷體" panose="03000509000000000000" pitchFamily="65" charset="-120"/>
                <a:ea typeface="標楷體" panose="03000509000000000000" pitchFamily="65" charset="-120"/>
              </a:rPr>
              <a:t>B</a:t>
            </a:r>
            <a:r>
              <a:rPr lang="zh-TW" altLang="en-US" sz="2800" dirty="0">
                <a:latin typeface="標楷體" panose="03000509000000000000" pitchFamily="65" charset="-120"/>
                <a:ea typeface="標楷體" panose="03000509000000000000" pitchFamily="65" charset="-120"/>
              </a:rPr>
              <a:t>型流感</a:t>
            </a:r>
            <a:r>
              <a:rPr lang="zh-TW" altLang="en-US" sz="2800" dirty="0" smtClean="0">
                <a:latin typeface="標楷體" panose="03000509000000000000" pitchFamily="65" charset="-120"/>
                <a:ea typeface="標楷體" panose="03000509000000000000" pitchFamily="65" charset="-120"/>
              </a:rPr>
              <a:t>為主。</a:t>
            </a:r>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通常</a:t>
            </a:r>
            <a:r>
              <a:rPr lang="zh-TW" altLang="en-US" sz="2800" dirty="0">
                <a:latin typeface="標楷體" panose="03000509000000000000" pitchFamily="65" charset="-120"/>
                <a:ea typeface="標楷體" panose="03000509000000000000" pitchFamily="65" charset="-120"/>
              </a:rPr>
              <a:t>具有</a:t>
            </a:r>
            <a:r>
              <a:rPr lang="zh-TW" altLang="en-US" sz="2800" dirty="0" smtClean="0">
                <a:latin typeface="標楷體" panose="03000509000000000000" pitchFamily="65" charset="-120"/>
                <a:ea typeface="標楷體" panose="03000509000000000000" pitchFamily="65" charset="-120"/>
              </a:rPr>
              <a:t>週期</a:t>
            </a:r>
            <a:r>
              <a:rPr lang="zh-TW" altLang="en-US" sz="2800" dirty="0">
                <a:latin typeface="標楷體" panose="03000509000000000000" pitchFamily="65" charset="-120"/>
                <a:ea typeface="標楷體" panose="03000509000000000000" pitchFamily="65" charset="-120"/>
              </a:rPr>
              <a:t>性，而</a:t>
            </a:r>
            <a:r>
              <a:rPr lang="zh-TW" altLang="en-US" sz="2800" dirty="0" smtClean="0">
                <a:latin typeface="標楷體" panose="03000509000000000000" pitchFamily="65" charset="-120"/>
                <a:ea typeface="標楷體" panose="03000509000000000000" pitchFamily="65" charset="-120"/>
              </a:rPr>
              <a:t>臺灣雖然</a:t>
            </a:r>
            <a:r>
              <a:rPr lang="zh-TW" altLang="en-US" sz="2800" dirty="0">
                <a:latin typeface="標楷體" panose="03000509000000000000" pitchFamily="65" charset="-120"/>
                <a:ea typeface="標楷體" panose="03000509000000000000" pitchFamily="65" charset="-120"/>
              </a:rPr>
              <a:t>一年四季均有病例發生</a:t>
            </a:r>
            <a:r>
              <a:rPr lang="zh-TW" altLang="en-US" sz="2800" dirty="0" smtClean="0">
                <a:latin typeface="標楷體" panose="03000509000000000000" pitchFamily="65" charset="-120"/>
                <a:ea typeface="標楷體" panose="03000509000000000000" pitchFamily="65" charset="-120"/>
              </a:rPr>
              <a:t>，但</a:t>
            </a:r>
            <a:r>
              <a:rPr lang="zh-TW" altLang="en-US" sz="2800" dirty="0">
                <a:latin typeface="標楷體" panose="03000509000000000000" pitchFamily="65" charset="-120"/>
                <a:ea typeface="標楷體" panose="03000509000000000000" pitchFamily="65" charset="-120"/>
              </a:rPr>
              <a:t>仍以秋、冬季較容易發生流行</a:t>
            </a:r>
            <a:r>
              <a:rPr lang="zh-TW" altLang="en-US" sz="2800" dirty="0" smtClean="0">
                <a:latin typeface="標楷體" panose="03000509000000000000" pitchFamily="65" charset="-120"/>
                <a:ea typeface="標楷體" panose="03000509000000000000" pitchFamily="65" charset="-120"/>
              </a:rPr>
              <a:t>，高峰</a:t>
            </a:r>
            <a:r>
              <a:rPr lang="zh-TW" altLang="en-US" sz="2800" dirty="0">
                <a:latin typeface="標楷體" panose="03000509000000000000" pitchFamily="65" charset="-120"/>
                <a:ea typeface="標楷體" panose="03000509000000000000" pitchFamily="65" charset="-120"/>
              </a:rPr>
              <a:t>期多自</a:t>
            </a:r>
            <a:r>
              <a:rPr lang="en-US" altLang="zh-TW" sz="2800" dirty="0">
                <a:latin typeface="標楷體" panose="03000509000000000000" pitchFamily="65" charset="-120"/>
                <a:ea typeface="標楷體" panose="03000509000000000000" pitchFamily="65" charset="-120"/>
              </a:rPr>
              <a:t>12</a:t>
            </a:r>
            <a:r>
              <a:rPr lang="zh-TW" altLang="en-US" sz="2800" dirty="0">
                <a:latin typeface="標楷體" panose="03000509000000000000" pitchFamily="65" charset="-120"/>
                <a:ea typeface="標楷體" panose="03000509000000000000" pitchFamily="65" charset="-120"/>
              </a:rPr>
              <a:t>月至隔年</a:t>
            </a:r>
            <a:r>
              <a:rPr lang="en-US" altLang="zh-TW" sz="2800" dirty="0">
                <a:latin typeface="標楷體" panose="03000509000000000000" pitchFamily="65" charset="-120"/>
                <a:ea typeface="標楷體" panose="03000509000000000000" pitchFamily="65" charset="-120"/>
              </a:rPr>
              <a:t>3</a:t>
            </a:r>
            <a:r>
              <a:rPr lang="zh-TW" altLang="en-US" sz="2800" dirty="0" smtClean="0">
                <a:latin typeface="標楷體" panose="03000509000000000000" pitchFamily="65" charset="-120"/>
                <a:ea typeface="標楷體" panose="03000509000000000000" pitchFamily="65" charset="-120"/>
              </a:rPr>
              <a:t>月</a:t>
            </a:r>
            <a:endParaRPr lang="en-US" altLang="zh-TW" sz="2800" dirty="0" smtClean="0">
              <a:latin typeface="標楷體" panose="03000509000000000000" pitchFamily="65" charset="-120"/>
              <a:ea typeface="標楷體" panose="03000509000000000000" pitchFamily="65" charset="-120"/>
            </a:endParaRPr>
          </a:p>
          <a:p>
            <a:pPr marL="0" indent="0">
              <a:buNone/>
            </a:pPr>
            <a:endParaRPr lang="en-US" altLang="zh-TW" sz="2800" dirty="0" smtClean="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自</a:t>
            </a:r>
            <a:r>
              <a:rPr lang="en-US" altLang="zh-TW" sz="2600" dirty="0">
                <a:latin typeface="標楷體" panose="03000509000000000000" pitchFamily="65" charset="-120"/>
                <a:ea typeface="標楷體" panose="03000509000000000000" pitchFamily="65" charset="-120"/>
              </a:rPr>
              <a:t>2019</a:t>
            </a:r>
            <a:r>
              <a:rPr lang="zh-TW" altLang="en-US" sz="2600" dirty="0">
                <a:latin typeface="標楷體" panose="03000509000000000000" pitchFamily="65" charset="-120"/>
                <a:ea typeface="標楷體" panose="03000509000000000000" pitchFamily="65" charset="-120"/>
              </a:rPr>
              <a:t>年底</a:t>
            </a:r>
            <a:r>
              <a:rPr lang="en-US" altLang="zh-TW" sz="2600" dirty="0" smtClean="0">
                <a:latin typeface="標楷體" panose="03000509000000000000" pitchFamily="65" charset="-120"/>
                <a:ea typeface="標楷體" panose="03000509000000000000" pitchFamily="65" charset="-120"/>
              </a:rPr>
              <a:t>COVID-19</a:t>
            </a:r>
            <a:r>
              <a:rPr lang="zh-TW" altLang="en-US" sz="2600" dirty="0" smtClean="0">
                <a:latin typeface="標楷體" panose="03000509000000000000" pitchFamily="65" charset="-120"/>
                <a:ea typeface="標楷體" panose="03000509000000000000" pitchFamily="65" charset="-120"/>
              </a:rPr>
              <a:t>大</a:t>
            </a:r>
            <a:r>
              <a:rPr lang="zh-TW" altLang="en-US" sz="2600" dirty="0">
                <a:latin typeface="標楷體" panose="03000509000000000000" pitchFamily="65" charset="-120"/>
                <a:ea typeface="標楷體" panose="03000509000000000000" pitchFamily="65" charset="-120"/>
              </a:rPr>
              <a:t>流行後，南北半球國家均發現流感活動度顯著</a:t>
            </a:r>
            <a:r>
              <a:rPr lang="zh-TW" altLang="en-US" sz="2600" dirty="0" smtClean="0">
                <a:latin typeface="標楷體" panose="03000509000000000000" pitchFamily="65" charset="-120"/>
                <a:ea typeface="標楷體" panose="03000509000000000000" pitchFamily="65" charset="-120"/>
              </a:rPr>
              <a:t>下降。在</a:t>
            </a:r>
            <a:r>
              <a:rPr lang="zh-TW" altLang="en-US" sz="2600" dirty="0">
                <a:latin typeface="標楷體" panose="03000509000000000000" pitchFamily="65" charset="-120"/>
                <a:ea typeface="標楷體" panose="03000509000000000000" pitchFamily="65" charset="-120"/>
              </a:rPr>
              <a:t>美國</a:t>
            </a:r>
            <a:r>
              <a:rPr lang="en-US" altLang="zh-TW" sz="2600" dirty="0">
                <a:latin typeface="標楷體" panose="03000509000000000000" pitchFamily="65" charset="-120"/>
                <a:ea typeface="標楷體" panose="03000509000000000000" pitchFamily="65" charset="-120"/>
              </a:rPr>
              <a:t>2020-21</a:t>
            </a:r>
            <a:r>
              <a:rPr lang="zh-TW" altLang="en-US" sz="2600" dirty="0">
                <a:latin typeface="標楷體" panose="03000509000000000000" pitchFamily="65" charset="-120"/>
                <a:ea typeface="標楷體" panose="03000509000000000000" pitchFamily="65" charset="-120"/>
              </a:rPr>
              <a:t>流感季節累計住院率為</a:t>
            </a:r>
            <a:r>
              <a:rPr lang="en-US" altLang="zh-TW" sz="2600" dirty="0">
                <a:latin typeface="標楷體" panose="03000509000000000000" pitchFamily="65" charset="-120"/>
                <a:ea typeface="標楷體" panose="03000509000000000000" pitchFamily="65" charset="-120"/>
              </a:rPr>
              <a:t>0.8</a:t>
            </a:r>
            <a:r>
              <a:rPr lang="zh-TW" altLang="en-US" sz="2600" dirty="0">
                <a:latin typeface="標楷體" panose="03000509000000000000" pitchFamily="65" charset="-120"/>
                <a:ea typeface="標楷體" panose="03000509000000000000" pitchFamily="65" charset="-120"/>
              </a:rPr>
              <a:t>例</a:t>
            </a:r>
            <a:r>
              <a:rPr lang="en-US" altLang="zh-TW" sz="2600" dirty="0">
                <a:latin typeface="標楷體" panose="03000509000000000000" pitchFamily="65" charset="-120"/>
                <a:ea typeface="標楷體" panose="03000509000000000000" pitchFamily="65" charset="-120"/>
              </a:rPr>
              <a:t>/10</a:t>
            </a:r>
            <a:r>
              <a:rPr lang="zh-TW" altLang="en-US" sz="2600" dirty="0">
                <a:latin typeface="標楷體" panose="03000509000000000000" pitchFamily="65" charset="-120"/>
                <a:ea typeface="標楷體" panose="03000509000000000000" pitchFamily="65" charset="-120"/>
              </a:rPr>
              <a:t>萬人口，</a:t>
            </a:r>
            <a:r>
              <a:rPr lang="en-US" altLang="zh-TW" sz="2600" dirty="0">
                <a:latin typeface="標楷體" panose="03000509000000000000" pitchFamily="65" charset="-120"/>
                <a:ea typeface="標楷體" panose="03000509000000000000" pitchFamily="65" charset="-120"/>
              </a:rPr>
              <a:t>2021-22</a:t>
            </a:r>
            <a:r>
              <a:rPr lang="zh-TW" altLang="en-US" sz="2600" dirty="0">
                <a:latin typeface="標楷體" panose="03000509000000000000" pitchFamily="65" charset="-120"/>
                <a:ea typeface="標楷體" panose="03000509000000000000" pitchFamily="65" charset="-120"/>
              </a:rPr>
              <a:t>流感</a:t>
            </a:r>
            <a:r>
              <a:rPr lang="zh-TW" altLang="en-US" sz="2600" dirty="0" smtClean="0">
                <a:latin typeface="標楷體" panose="03000509000000000000" pitchFamily="65" charset="-120"/>
                <a:ea typeface="標楷體" panose="03000509000000000000" pitchFamily="65" charset="-120"/>
              </a:rPr>
              <a:t>季則</a:t>
            </a:r>
            <a:r>
              <a:rPr lang="zh-TW" altLang="en-US" sz="2600" dirty="0">
                <a:latin typeface="標楷體" panose="03000509000000000000" pitchFamily="65" charset="-120"/>
                <a:ea typeface="標楷體" panose="03000509000000000000" pitchFamily="65" charset="-120"/>
              </a:rPr>
              <a:t>為</a:t>
            </a:r>
            <a:r>
              <a:rPr lang="en-US" altLang="zh-TW" sz="2600" dirty="0">
                <a:latin typeface="標楷體" panose="03000509000000000000" pitchFamily="65" charset="-120"/>
                <a:ea typeface="標楷體" panose="03000509000000000000" pitchFamily="65" charset="-120"/>
              </a:rPr>
              <a:t>17</a:t>
            </a:r>
            <a:r>
              <a:rPr lang="zh-TW" altLang="en-US" sz="2600" dirty="0">
                <a:latin typeface="標楷體" panose="03000509000000000000" pitchFamily="65" charset="-120"/>
                <a:ea typeface="標楷體" panose="03000509000000000000" pitchFamily="65" charset="-120"/>
              </a:rPr>
              <a:t>例</a:t>
            </a:r>
            <a:r>
              <a:rPr lang="en-US" altLang="zh-TW" sz="2600" dirty="0">
                <a:latin typeface="標楷體" panose="03000509000000000000" pitchFamily="65" charset="-120"/>
                <a:ea typeface="標楷體" panose="03000509000000000000" pitchFamily="65" charset="-120"/>
              </a:rPr>
              <a:t>/10</a:t>
            </a:r>
            <a:r>
              <a:rPr lang="zh-TW" altLang="en-US" sz="2600" dirty="0">
                <a:latin typeface="標楷體" panose="03000509000000000000" pitchFamily="65" charset="-120"/>
                <a:ea typeface="標楷體" panose="03000509000000000000" pitchFamily="65" charset="-120"/>
              </a:rPr>
              <a:t>萬人口，但</a:t>
            </a:r>
            <a:r>
              <a:rPr lang="en-US" altLang="zh-TW" sz="2600" dirty="0">
                <a:latin typeface="標楷體" panose="03000509000000000000" pitchFamily="65" charset="-120"/>
                <a:ea typeface="標楷體" panose="03000509000000000000" pitchFamily="65" charset="-120"/>
              </a:rPr>
              <a:t>65</a:t>
            </a:r>
            <a:r>
              <a:rPr lang="zh-TW" altLang="en-US" sz="2600" dirty="0">
                <a:latin typeface="標楷體" panose="03000509000000000000" pitchFamily="65" charset="-120"/>
                <a:ea typeface="標楷體" panose="03000509000000000000" pitchFamily="65" charset="-120"/>
              </a:rPr>
              <a:t>歲以上長者及年齡小於</a:t>
            </a:r>
            <a:r>
              <a:rPr lang="en-US" altLang="zh-TW" sz="2600" dirty="0">
                <a:latin typeface="標楷體" panose="03000509000000000000" pitchFamily="65" charset="-120"/>
                <a:ea typeface="標楷體" panose="03000509000000000000" pitchFamily="65" charset="-120"/>
              </a:rPr>
              <a:t>5</a:t>
            </a:r>
            <a:r>
              <a:rPr lang="zh-TW" altLang="en-US" sz="2600" dirty="0">
                <a:latin typeface="標楷體" panose="03000509000000000000" pitchFamily="65" charset="-120"/>
                <a:ea typeface="標楷體" panose="03000509000000000000" pitchFamily="65" charset="-120"/>
              </a:rPr>
              <a:t>歲孩童仍為住院率</a:t>
            </a:r>
            <a:r>
              <a:rPr lang="zh-TW" altLang="en-US" sz="2600" dirty="0" smtClean="0">
                <a:latin typeface="標楷體" panose="03000509000000000000" pitchFamily="65" charset="-120"/>
                <a:ea typeface="標楷體" panose="03000509000000000000" pitchFamily="65" charset="-120"/>
              </a:rPr>
              <a:t>較高族群。</a:t>
            </a:r>
            <a:endParaRPr lang="zh-TW" altLang="en-US" sz="2600" dirty="0">
              <a:latin typeface="標楷體" panose="03000509000000000000" pitchFamily="65" charset="-120"/>
              <a:ea typeface="標楷體" panose="03000509000000000000" pitchFamily="65" charset="-120"/>
            </a:endParaRPr>
          </a:p>
        </p:txBody>
      </p:sp>
      <p:sp>
        <p:nvSpPr>
          <p:cNvPr id="4" name="Text Box 4"/>
          <p:cNvSpPr txBox="1">
            <a:spLocks noChangeArrowheads="1"/>
          </p:cNvSpPr>
          <p:nvPr/>
        </p:nvSpPr>
        <p:spPr bwMode="auto">
          <a:xfrm>
            <a:off x="6715140" y="6457890"/>
            <a:ext cx="2590800" cy="400110"/>
          </a:xfrm>
          <a:prstGeom prst="rect">
            <a:avLst/>
          </a:prstGeom>
          <a:noFill/>
          <a:ln w="9525">
            <a:noFill/>
            <a:miter lim="800000"/>
            <a:headEnd/>
            <a:tailEnd/>
          </a:ln>
        </p:spPr>
        <p:txBody>
          <a:bodyPr>
            <a:spAutoFit/>
          </a:bodyPr>
          <a:lstStyle/>
          <a:p>
            <a:pPr>
              <a:spcBef>
                <a:spcPct val="50000"/>
              </a:spcBef>
            </a:pPr>
            <a:r>
              <a:rPr lang="zh-TW" altLang="en-US" sz="1000" dirty="0">
                <a:latin typeface="標楷體" pitchFamily="65" charset="-120"/>
                <a:ea typeface="標楷體" pitchFamily="65" charset="-120"/>
              </a:rPr>
              <a:t>疾病管制署 季節性流感防治工作</a:t>
            </a:r>
            <a:r>
              <a:rPr lang="zh-TW" altLang="en-US" sz="1000" dirty="0" smtClean="0">
                <a:latin typeface="標楷體" pitchFamily="65" charset="-120"/>
                <a:ea typeface="標楷體" pitchFamily="65" charset="-120"/>
              </a:rPr>
              <a:t>手冊 </a:t>
            </a:r>
            <a:r>
              <a:rPr lang="en-US" altLang="zh-TW" sz="1000" dirty="0" smtClean="0">
                <a:latin typeface="標楷體" pitchFamily="65" charset="-120"/>
                <a:ea typeface="標楷體" pitchFamily="65" charset="-120"/>
              </a:rPr>
              <a:t>2022 12</a:t>
            </a:r>
            <a:r>
              <a:rPr lang="zh-TW" altLang="en-US" sz="1000" dirty="0" smtClean="0">
                <a:latin typeface="標楷體" pitchFamily="65" charset="-120"/>
                <a:ea typeface="標楷體" pitchFamily="65" charset="-120"/>
              </a:rPr>
              <a:t>月修訂</a:t>
            </a:r>
            <a:endParaRPr lang="zh-TW" altLang="en-US" sz="1000" dirty="0">
              <a:latin typeface="標楷體" pitchFamily="65" charset="-120"/>
              <a:ea typeface="標楷體" pitchFamily="65" charset="-120"/>
            </a:endParaRPr>
          </a:p>
        </p:txBody>
      </p:sp>
    </p:spTree>
    <p:extLst>
      <p:ext uri="{BB962C8B-B14F-4D97-AF65-F5344CB8AC3E}">
        <p14:creationId xmlns:p14="http://schemas.microsoft.com/office/powerpoint/2010/main" val="3246529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404664"/>
            <a:ext cx="8229600" cy="1143000"/>
          </a:xfrm>
        </p:spPr>
        <p:txBody>
          <a:bodyPr>
            <a:noAutofit/>
          </a:bodyPr>
          <a:lstStyle/>
          <a:p>
            <a:r>
              <a:rPr lang="en-US" altLang="zh-TW" sz="3200" b="1" dirty="0"/>
              <a:t>COVID-19 preventive measures coincided with a marked decline in other infectious diseases in Denmark, spring 2020</a:t>
            </a:r>
            <a:br>
              <a:rPr lang="en-US" altLang="zh-TW" sz="3200" b="1" dirty="0"/>
            </a:br>
            <a:endParaRPr lang="zh-TW" altLang="en-US" sz="3200" dirty="0"/>
          </a:p>
        </p:txBody>
      </p:sp>
      <p:sp>
        <p:nvSpPr>
          <p:cNvPr id="3" name="內容版面配置區 2"/>
          <p:cNvSpPr>
            <a:spLocks noGrp="1"/>
          </p:cNvSpPr>
          <p:nvPr>
            <p:ph idx="1"/>
          </p:nvPr>
        </p:nvSpPr>
        <p:spPr/>
        <p:txBody>
          <a:bodyPr/>
          <a:lstStyle/>
          <a:p>
            <a:endParaRPr lang="zh-TW" alt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34" t="15670" r="19201" b="38832"/>
          <a:stretch/>
        </p:blipFill>
        <p:spPr bwMode="auto">
          <a:xfrm>
            <a:off x="35448" y="1484784"/>
            <a:ext cx="8820472"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6084168" y="6561638"/>
            <a:ext cx="3456384" cy="215444"/>
          </a:xfrm>
          <a:prstGeom prst="rect">
            <a:avLst/>
          </a:prstGeom>
          <a:noFill/>
        </p:spPr>
        <p:txBody>
          <a:bodyPr wrap="square" rtlCol="0">
            <a:spAutoFit/>
          </a:bodyPr>
          <a:lstStyle/>
          <a:p>
            <a:r>
              <a:rPr lang="pt-BR" altLang="zh-TW" sz="800" dirty="0"/>
              <a:t>Epidemiol </a:t>
            </a:r>
            <a:r>
              <a:rPr lang="pt-BR" altLang="zh-TW" sz="800" dirty="0" smtClean="0"/>
              <a:t>Infect</a:t>
            </a:r>
            <a:r>
              <a:rPr lang="pt-BR" altLang="zh-TW" sz="800" cap="small" dirty="0"/>
              <a:t> </a:t>
            </a:r>
            <a:r>
              <a:rPr lang="pt-BR" altLang="zh-TW" sz="800" dirty="0"/>
              <a:t> 2022 Jul 28;150:e138</a:t>
            </a:r>
            <a:endParaRPr lang="zh-TW" altLang="en-US" sz="800" dirty="0"/>
          </a:p>
        </p:txBody>
      </p:sp>
      <p:sp>
        <p:nvSpPr>
          <p:cNvPr id="5" name="文字方塊 4"/>
          <p:cNvSpPr txBox="1"/>
          <p:nvPr/>
        </p:nvSpPr>
        <p:spPr>
          <a:xfrm>
            <a:off x="539552" y="1555116"/>
            <a:ext cx="1224136" cy="369332"/>
          </a:xfrm>
          <a:prstGeom prst="rect">
            <a:avLst/>
          </a:prstGeom>
          <a:noFill/>
        </p:spPr>
        <p:txBody>
          <a:bodyPr wrap="square" rtlCol="0">
            <a:spAutoFit/>
          </a:bodyPr>
          <a:lstStyle/>
          <a:p>
            <a:r>
              <a:rPr lang="zh-TW" altLang="en-US" b="1" dirty="0" smtClean="0">
                <a:solidFill>
                  <a:srgbClr val="FF0000"/>
                </a:solidFill>
                <a:latin typeface="標楷體" panose="03000509000000000000" pitchFamily="65" charset="-120"/>
                <a:ea typeface="標楷體" panose="03000509000000000000" pitchFamily="65" charset="-120"/>
              </a:rPr>
              <a:t>每週</a:t>
            </a:r>
            <a:r>
              <a:rPr lang="zh-TW" altLang="en-US" b="1" dirty="0" smtClean="0">
                <a:latin typeface="標楷體" panose="03000509000000000000" pitchFamily="65" charset="-120"/>
                <a:ea typeface="標楷體" panose="03000509000000000000" pitchFamily="65" charset="-120"/>
              </a:rPr>
              <a:t>個案</a:t>
            </a:r>
            <a:endParaRPr lang="zh-TW" altLang="en-US" b="1" dirty="0">
              <a:latin typeface="標楷體" panose="03000509000000000000" pitchFamily="65" charset="-120"/>
              <a:ea typeface="標楷體" panose="03000509000000000000" pitchFamily="65" charset="-120"/>
            </a:endParaRPr>
          </a:p>
        </p:txBody>
      </p:sp>
      <p:sp>
        <p:nvSpPr>
          <p:cNvPr id="8" name="文字方塊 7"/>
          <p:cNvSpPr txBox="1"/>
          <p:nvPr/>
        </p:nvSpPr>
        <p:spPr>
          <a:xfrm>
            <a:off x="4751888" y="1578920"/>
            <a:ext cx="1224136" cy="369332"/>
          </a:xfrm>
          <a:prstGeom prst="rect">
            <a:avLst/>
          </a:prstGeom>
          <a:noFill/>
        </p:spPr>
        <p:txBody>
          <a:bodyPr wrap="square" rtlCol="0">
            <a:spAutoFit/>
          </a:bodyPr>
          <a:lstStyle/>
          <a:p>
            <a:r>
              <a:rPr lang="zh-TW" altLang="en-US" b="1" dirty="0" smtClean="0">
                <a:solidFill>
                  <a:srgbClr val="FF0000"/>
                </a:solidFill>
                <a:latin typeface="標楷體" panose="03000509000000000000" pitchFamily="65" charset="-120"/>
                <a:ea typeface="標楷體" panose="03000509000000000000" pitchFamily="65" charset="-120"/>
              </a:rPr>
              <a:t>累計</a:t>
            </a:r>
            <a:r>
              <a:rPr lang="zh-TW" altLang="en-US" b="1" dirty="0" smtClean="0">
                <a:latin typeface="標楷體" panose="03000509000000000000" pitchFamily="65" charset="-120"/>
                <a:ea typeface="標楷體" panose="03000509000000000000" pitchFamily="65" charset="-120"/>
              </a:rPr>
              <a:t>個案</a:t>
            </a:r>
            <a:endParaRPr lang="zh-TW" altLang="en-US" b="1" dirty="0">
              <a:latin typeface="標楷體" panose="03000509000000000000" pitchFamily="65" charset="-120"/>
              <a:ea typeface="標楷體" panose="03000509000000000000" pitchFamily="65" charset="-120"/>
            </a:endParaRPr>
          </a:p>
        </p:txBody>
      </p:sp>
      <p:sp>
        <p:nvSpPr>
          <p:cNvPr id="6" name="文字方塊 5"/>
          <p:cNvSpPr txBox="1"/>
          <p:nvPr/>
        </p:nvSpPr>
        <p:spPr>
          <a:xfrm>
            <a:off x="467544" y="3861048"/>
            <a:ext cx="8280920" cy="369332"/>
          </a:xfrm>
          <a:prstGeom prst="rect">
            <a:avLst/>
          </a:prstGeom>
          <a:noFill/>
        </p:spPr>
        <p:txBody>
          <a:bodyPr wrap="square" rtlCol="0">
            <a:spAutoFit/>
          </a:bodyPr>
          <a:lstStyle/>
          <a:p>
            <a:r>
              <a:rPr lang="zh-TW" altLang="en-US" dirty="0" smtClean="0"/>
              <a:t>黑色：</a:t>
            </a:r>
            <a:r>
              <a:rPr lang="en-US" altLang="zh-TW" dirty="0" smtClean="0"/>
              <a:t>2020  </a:t>
            </a:r>
            <a:r>
              <a:rPr lang="zh-TW" altLang="en-US" dirty="0" smtClean="0"/>
              <a:t>其他色：</a:t>
            </a:r>
            <a:r>
              <a:rPr lang="en-US" altLang="zh-TW" dirty="0" smtClean="0"/>
              <a:t>2016~2019</a:t>
            </a:r>
            <a:endParaRPr lang="zh-TW" altLang="en-US" dirty="0"/>
          </a:p>
        </p:txBody>
      </p:sp>
      <p:sp>
        <p:nvSpPr>
          <p:cNvPr id="7" name="矩形 6"/>
          <p:cNvSpPr/>
          <p:nvPr/>
        </p:nvSpPr>
        <p:spPr>
          <a:xfrm>
            <a:off x="107504" y="4230380"/>
            <a:ext cx="8928992" cy="2627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5419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17264" y="188640"/>
            <a:ext cx="8229600" cy="1143000"/>
          </a:xfrm>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775" t="13734" r="17225" b="40667"/>
          <a:stretch/>
        </p:blipFill>
        <p:spPr bwMode="auto">
          <a:xfrm>
            <a:off x="395536" y="476672"/>
            <a:ext cx="8485371"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6084168" y="6561638"/>
            <a:ext cx="3456384" cy="215444"/>
          </a:xfrm>
          <a:prstGeom prst="rect">
            <a:avLst/>
          </a:prstGeom>
          <a:noFill/>
        </p:spPr>
        <p:txBody>
          <a:bodyPr wrap="square" rtlCol="0">
            <a:spAutoFit/>
          </a:bodyPr>
          <a:lstStyle/>
          <a:p>
            <a:r>
              <a:rPr lang="pt-BR" altLang="zh-TW" sz="800" dirty="0"/>
              <a:t>Epidemiol </a:t>
            </a:r>
            <a:r>
              <a:rPr lang="pt-BR" altLang="zh-TW" sz="800" dirty="0" smtClean="0"/>
              <a:t>Infect</a:t>
            </a:r>
            <a:r>
              <a:rPr lang="pt-BR" altLang="zh-TW" sz="800" cap="small" dirty="0"/>
              <a:t> </a:t>
            </a:r>
            <a:r>
              <a:rPr lang="pt-BR" altLang="zh-TW" sz="800" dirty="0"/>
              <a:t> 2022 Jul 28;150:e138</a:t>
            </a:r>
            <a:endParaRPr lang="zh-TW" altLang="en-US" sz="800" dirty="0"/>
          </a:p>
        </p:txBody>
      </p:sp>
      <p:sp>
        <p:nvSpPr>
          <p:cNvPr id="6" name="文字方塊 5"/>
          <p:cNvSpPr txBox="1"/>
          <p:nvPr/>
        </p:nvSpPr>
        <p:spPr>
          <a:xfrm>
            <a:off x="2051720" y="107340"/>
            <a:ext cx="1440160" cy="461665"/>
          </a:xfrm>
          <a:prstGeom prst="rect">
            <a:avLst/>
          </a:prstGeom>
          <a:noFill/>
        </p:spPr>
        <p:txBody>
          <a:bodyPr wrap="square" rtlCol="0">
            <a:spAutoFit/>
          </a:bodyPr>
          <a:lstStyle/>
          <a:p>
            <a:r>
              <a:rPr lang="zh-TW" altLang="en-US" sz="2400" b="1" dirty="0" smtClean="0">
                <a:solidFill>
                  <a:srgbClr val="FF0000"/>
                </a:solidFill>
                <a:latin typeface="標楷體" panose="03000509000000000000" pitchFamily="65" charset="-120"/>
                <a:ea typeface="標楷體" panose="03000509000000000000" pitchFamily="65" charset="-120"/>
              </a:rPr>
              <a:t>每週</a:t>
            </a:r>
            <a:r>
              <a:rPr lang="zh-TW" altLang="en-US" sz="2400" b="1" dirty="0" smtClean="0">
                <a:latin typeface="標楷體" panose="03000509000000000000" pitchFamily="65" charset="-120"/>
                <a:ea typeface="標楷體" panose="03000509000000000000" pitchFamily="65" charset="-120"/>
              </a:rPr>
              <a:t>個案</a:t>
            </a:r>
            <a:endParaRPr lang="zh-TW" altLang="en-US" sz="2400" b="1" dirty="0">
              <a:latin typeface="標楷體" panose="03000509000000000000" pitchFamily="65" charset="-120"/>
              <a:ea typeface="標楷體" panose="03000509000000000000" pitchFamily="65" charset="-120"/>
            </a:endParaRPr>
          </a:p>
        </p:txBody>
      </p:sp>
      <p:sp>
        <p:nvSpPr>
          <p:cNvPr id="7" name="文字方塊 6"/>
          <p:cNvSpPr txBox="1"/>
          <p:nvPr/>
        </p:nvSpPr>
        <p:spPr>
          <a:xfrm>
            <a:off x="5628096" y="107340"/>
            <a:ext cx="1530880" cy="461665"/>
          </a:xfrm>
          <a:prstGeom prst="rect">
            <a:avLst/>
          </a:prstGeom>
          <a:noFill/>
        </p:spPr>
        <p:txBody>
          <a:bodyPr wrap="square" rtlCol="0">
            <a:spAutoFit/>
          </a:bodyPr>
          <a:lstStyle/>
          <a:p>
            <a:r>
              <a:rPr lang="zh-TW" altLang="en-US" sz="2400" b="1" dirty="0" smtClean="0">
                <a:solidFill>
                  <a:srgbClr val="FF0000"/>
                </a:solidFill>
                <a:latin typeface="標楷體" panose="03000509000000000000" pitchFamily="65" charset="-120"/>
                <a:ea typeface="標楷體" panose="03000509000000000000" pitchFamily="65" charset="-120"/>
              </a:rPr>
              <a:t>累計</a:t>
            </a:r>
            <a:r>
              <a:rPr lang="zh-TW" altLang="en-US" sz="2400" b="1" dirty="0" smtClean="0">
                <a:latin typeface="標楷體" panose="03000509000000000000" pitchFamily="65" charset="-120"/>
                <a:ea typeface="標楷體" panose="03000509000000000000" pitchFamily="65" charset="-120"/>
              </a:rPr>
              <a:t>個案</a:t>
            </a:r>
            <a:endParaRPr lang="zh-TW" altLang="en-US" sz="24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55308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TotalTime>
  <Words>701</Words>
  <Application>Microsoft Office PowerPoint</Application>
  <PresentationFormat>如螢幕大小 (4:3)</PresentationFormat>
  <Paragraphs>69</Paragraphs>
  <Slides>41</Slides>
  <Notes>3</Notes>
  <HiddenSlides>0</HiddenSlides>
  <MMClips>0</MMClips>
  <ScaleCrop>false</ScaleCrop>
  <HeadingPairs>
    <vt:vector size="4" baseType="variant">
      <vt:variant>
        <vt:lpstr>佈景主題</vt:lpstr>
      </vt:variant>
      <vt:variant>
        <vt:i4>1</vt:i4>
      </vt:variant>
      <vt:variant>
        <vt:lpstr>投影片標題</vt:lpstr>
      </vt:variant>
      <vt:variant>
        <vt:i4>41</vt:i4>
      </vt:variant>
    </vt:vector>
  </HeadingPairs>
  <TitlesOfParts>
    <vt:vector size="42" baseType="lpstr">
      <vt:lpstr>Office 佈景主題</vt:lpstr>
      <vt:lpstr>流感流行病學與疫苗 </vt:lpstr>
      <vt:lpstr>PowerPoint 簡報</vt:lpstr>
      <vt:lpstr>流感病毒介紹</vt:lpstr>
      <vt:lpstr>PowerPoint 簡報</vt:lpstr>
      <vt:lpstr>PowerPoint 簡報</vt:lpstr>
      <vt:lpstr>流感病毒的變異</vt:lpstr>
      <vt:lpstr>流行情形</vt:lpstr>
      <vt:lpstr>COVID-19 preventive measures coincided with a marked decline in other infectious diseases in Denmark, spring 2020 </vt:lpstr>
      <vt:lpstr>PowerPoint 簡報</vt:lpstr>
      <vt:lpstr>PowerPoint 簡報</vt:lpstr>
      <vt:lpstr>PowerPoint 簡報</vt:lpstr>
      <vt:lpstr>台灣流行情形</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流感疫苗接種建議</vt:lpstr>
      <vt:lpstr>流感高危險族群 與 高傳播族群</vt:lpstr>
      <vt:lpstr>PowerPoint 簡報</vt:lpstr>
      <vt:lpstr>流感疫苗</vt:lpstr>
      <vt:lpstr>PowerPoint 簡報</vt:lpstr>
      <vt:lpstr>是否可和COVID-19疫苗一同接種？</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結論</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流感流行病學與疫苗 </dc:title>
  <dc:creator>Acer</dc:creator>
  <cp:lastModifiedBy>Acer</cp:lastModifiedBy>
  <cp:revision>40</cp:revision>
  <dcterms:created xsi:type="dcterms:W3CDTF">2022-08-18T10:00:34Z</dcterms:created>
  <dcterms:modified xsi:type="dcterms:W3CDTF">2023-08-03T07:46:46Z</dcterms:modified>
</cp:coreProperties>
</file>